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3" autoAdjust="0"/>
    <p:restoredTop sz="94660"/>
  </p:normalViewPr>
  <p:slideViewPr>
    <p:cSldViewPr snapToGrid="0">
      <p:cViewPr varScale="1">
        <p:scale>
          <a:sx n="72" d="100"/>
          <a:sy n="72"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E:\CBCQ%202024\RENDICION%20DE%20CUENTAS%202023\REGISTRO%20ENTREGA%20INVITACIONE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sz="1800" b="1" i="0" baseline="0">
                <a:effectLst/>
              </a:rPr>
              <a:t>Ingresos Recaudados en el Año 2023.</a:t>
            </a:r>
            <a:endParaRPr lang="es-EC">
              <a:effectLst/>
            </a:endParaRP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s-EC"/>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31FE-4018-86E8-8D6DAB036C3F}"/>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31FE-4018-86E8-8D6DAB036C3F}"/>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31FE-4018-86E8-8D6DAB036C3F}"/>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31FE-4018-86E8-8D6DAB036C3F}"/>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31FE-4018-86E8-8D6DAB036C3F}"/>
              </c:ext>
            </c:extLst>
          </c:dPt>
          <c:dLbls>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EC"/>
              </a:p>
            </c:txPr>
            <c:dLblPos val="bestFit"/>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ingresos!$B$5:$B$9</c:f>
              <c:strCache>
                <c:ptCount val="5"/>
                <c:pt idx="0">
                  <c:v>Permisos, Licencias y Patentes </c:v>
                </c:pt>
                <c:pt idx="1">
                  <c:v>Contribucion Predial a Favor de los Cuerpos de Bomberos </c:v>
                </c:pt>
                <c:pt idx="2">
                  <c:v>Contribucion Adicional para los Cuerpos de Bomberos Proveniente de los Servicios de Alumbrado Electrico </c:v>
                </c:pt>
                <c:pt idx="3">
                  <c:v>Otros no Especificados </c:v>
                </c:pt>
                <c:pt idx="4">
                  <c:v>De Entidades del Gobierno Autonomo Desentralizado </c:v>
                </c:pt>
              </c:strCache>
            </c:strRef>
          </c:cat>
          <c:val>
            <c:numRef>
              <c:f>ingresos!$G$5:$G$9</c:f>
              <c:numCache>
                <c:formatCode>General</c:formatCode>
                <c:ptCount val="5"/>
                <c:pt idx="0" formatCode="#,##0.00">
                  <c:v>3696.14</c:v>
                </c:pt>
                <c:pt idx="1">
                  <c:v>67424.28</c:v>
                </c:pt>
                <c:pt idx="2">
                  <c:v>232863.53</c:v>
                </c:pt>
                <c:pt idx="3">
                  <c:v>288.52999999999997</c:v>
                </c:pt>
                <c:pt idx="4">
                  <c:v>4500</c:v>
                </c:pt>
              </c:numCache>
            </c:numRef>
          </c:val>
          <c:extLst>
            <c:ext xmlns:c16="http://schemas.microsoft.com/office/drawing/2014/chart" uri="{C3380CC4-5D6E-409C-BE32-E72D297353CC}">
              <c16:uniqueId val="{0000000A-31FE-4018-86E8-8D6DAB036C3F}"/>
            </c:ext>
          </c:extLst>
        </c:ser>
        <c:dLbls>
          <c:dLblPos val="bestFit"/>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EC"/>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s-EC"/>
              <a:t>GASTOS POR FUENTES DE FINANCIAMIENTO</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s-EC"/>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117E-46EA-92FD-FD55B8F60F4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117E-46EA-92FD-FD55B8F60F44}"/>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117E-46EA-92FD-FD55B8F60F44}"/>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117E-46EA-92FD-FD55B8F60F44}"/>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117E-46EA-92FD-FD55B8F60F44}"/>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117E-46EA-92FD-FD55B8F60F4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s-EC"/>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Hoja2!$B$6:$B$11</c:f>
              <c:strCache>
                <c:ptCount val="6"/>
                <c:pt idx="0">
                  <c:v>Gastos en personal </c:v>
                </c:pt>
                <c:pt idx="1">
                  <c:v>Bienes y servicios de consumo </c:v>
                </c:pt>
                <c:pt idx="2">
                  <c:v>Otros gastos corrientes</c:v>
                </c:pt>
                <c:pt idx="3">
                  <c:v>Transferencias y donaciones corrientes</c:v>
                </c:pt>
                <c:pt idx="4">
                  <c:v>OBRAS PUBLICAS </c:v>
                </c:pt>
                <c:pt idx="5">
                  <c:v>BIENES DE LARGA DURACION </c:v>
                </c:pt>
              </c:strCache>
            </c:strRef>
          </c:cat>
          <c:val>
            <c:numRef>
              <c:f>Hoja2!$C$6:$C$11</c:f>
              <c:numCache>
                <c:formatCode>General</c:formatCode>
                <c:ptCount val="6"/>
                <c:pt idx="0">
                  <c:v>101326.63</c:v>
                </c:pt>
                <c:pt idx="1">
                  <c:v>108122</c:v>
                </c:pt>
                <c:pt idx="2">
                  <c:v>14650</c:v>
                </c:pt>
                <c:pt idx="3">
                  <c:v>1700</c:v>
                </c:pt>
                <c:pt idx="4">
                  <c:v>0</c:v>
                </c:pt>
                <c:pt idx="5">
                  <c:v>702421.31</c:v>
                </c:pt>
              </c:numCache>
            </c:numRef>
          </c:val>
          <c:extLst>
            <c:ext xmlns:c16="http://schemas.microsoft.com/office/drawing/2014/chart" uri="{C3380CC4-5D6E-409C-BE32-E72D297353CC}">
              <c16:uniqueId val="{0000000C-117E-46EA-92FD-FD55B8F60F44}"/>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E-117E-46EA-92FD-FD55B8F60F4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0-117E-46EA-92FD-FD55B8F60F44}"/>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2-117E-46EA-92FD-FD55B8F60F44}"/>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4-117E-46EA-92FD-FD55B8F60F44}"/>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6-117E-46EA-92FD-FD55B8F60F44}"/>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8-117E-46EA-92FD-FD55B8F60F4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s-EC"/>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Hoja2!$B$6:$B$11</c:f>
              <c:strCache>
                <c:ptCount val="6"/>
                <c:pt idx="0">
                  <c:v>Gastos en personal </c:v>
                </c:pt>
                <c:pt idx="1">
                  <c:v>Bienes y servicios de consumo </c:v>
                </c:pt>
                <c:pt idx="2">
                  <c:v>Otros gastos corrientes</c:v>
                </c:pt>
                <c:pt idx="3">
                  <c:v>Transferencias y donaciones corrientes</c:v>
                </c:pt>
                <c:pt idx="4">
                  <c:v>OBRAS PUBLICAS </c:v>
                </c:pt>
                <c:pt idx="5">
                  <c:v>BIENES DE LARGA DURACION </c:v>
                </c:pt>
              </c:strCache>
            </c:strRef>
          </c:cat>
          <c:val>
            <c:numRef>
              <c:f>Hoja2!$D$6:$D$11</c:f>
              <c:numCache>
                <c:formatCode>General</c:formatCode>
                <c:ptCount val="6"/>
                <c:pt idx="0">
                  <c:v>108373.02</c:v>
                </c:pt>
                <c:pt idx="1">
                  <c:v>115044.32</c:v>
                </c:pt>
                <c:pt idx="2">
                  <c:v>16530</c:v>
                </c:pt>
                <c:pt idx="3">
                  <c:v>1700</c:v>
                </c:pt>
                <c:pt idx="4">
                  <c:v>602518.51</c:v>
                </c:pt>
                <c:pt idx="5">
                  <c:v>116500</c:v>
                </c:pt>
              </c:numCache>
            </c:numRef>
          </c:val>
          <c:extLst>
            <c:ext xmlns:c16="http://schemas.microsoft.com/office/drawing/2014/chart" uri="{C3380CC4-5D6E-409C-BE32-E72D297353CC}">
              <c16:uniqueId val="{00000019-117E-46EA-92FD-FD55B8F60F44}"/>
            </c:ext>
          </c:extLst>
        </c:ser>
        <c:ser>
          <c:idx val="2"/>
          <c:order val="2"/>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B-117E-46EA-92FD-FD55B8F60F4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D-117E-46EA-92FD-FD55B8F60F44}"/>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F-117E-46EA-92FD-FD55B8F60F44}"/>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1-117E-46EA-92FD-FD55B8F60F44}"/>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3-117E-46EA-92FD-FD55B8F60F44}"/>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5-117E-46EA-92FD-FD55B8F60F4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s-EC"/>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Hoja2!$B$6:$B$11</c:f>
              <c:strCache>
                <c:ptCount val="6"/>
                <c:pt idx="0">
                  <c:v>Gastos en personal </c:v>
                </c:pt>
                <c:pt idx="1">
                  <c:v>Bienes y servicios de consumo </c:v>
                </c:pt>
                <c:pt idx="2">
                  <c:v>Otros gastos corrientes</c:v>
                </c:pt>
                <c:pt idx="3">
                  <c:v>Transferencias y donaciones corrientes</c:v>
                </c:pt>
                <c:pt idx="4">
                  <c:v>OBRAS PUBLICAS </c:v>
                </c:pt>
                <c:pt idx="5">
                  <c:v>BIENES DE LARGA DURACION </c:v>
                </c:pt>
              </c:strCache>
            </c:strRef>
          </c:cat>
          <c:val>
            <c:numRef>
              <c:f>Hoja2!$E$6:$E$11</c:f>
              <c:numCache>
                <c:formatCode>General</c:formatCode>
                <c:ptCount val="6"/>
                <c:pt idx="0">
                  <c:v>97990.56</c:v>
                </c:pt>
                <c:pt idx="1">
                  <c:v>19233.86</c:v>
                </c:pt>
                <c:pt idx="2">
                  <c:v>11831.82</c:v>
                </c:pt>
                <c:pt idx="3">
                  <c:v>1086.1500000000001</c:v>
                </c:pt>
                <c:pt idx="4">
                  <c:v>0</c:v>
                </c:pt>
                <c:pt idx="5">
                  <c:v>104024.46</c:v>
                </c:pt>
              </c:numCache>
            </c:numRef>
          </c:val>
          <c:extLst>
            <c:ext xmlns:c16="http://schemas.microsoft.com/office/drawing/2014/chart" uri="{C3380CC4-5D6E-409C-BE32-E72D297353CC}">
              <c16:uniqueId val="{00000026-117E-46EA-92FD-FD55B8F60F44}"/>
            </c:ext>
          </c:extLst>
        </c:ser>
        <c:ser>
          <c:idx val="3"/>
          <c:order val="3"/>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8-117E-46EA-92FD-FD55B8F60F44}"/>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A-117E-46EA-92FD-FD55B8F60F44}"/>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C-117E-46EA-92FD-FD55B8F60F44}"/>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E-117E-46EA-92FD-FD55B8F60F44}"/>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30-117E-46EA-92FD-FD55B8F60F44}"/>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32-117E-46EA-92FD-FD55B8F60F4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s-EC"/>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Hoja2!$B$6:$B$11</c:f>
              <c:strCache>
                <c:ptCount val="6"/>
                <c:pt idx="0">
                  <c:v>Gastos en personal </c:v>
                </c:pt>
                <c:pt idx="1">
                  <c:v>Bienes y servicios de consumo </c:v>
                </c:pt>
                <c:pt idx="2">
                  <c:v>Otros gastos corrientes</c:v>
                </c:pt>
                <c:pt idx="3">
                  <c:v>Transferencias y donaciones corrientes</c:v>
                </c:pt>
                <c:pt idx="4">
                  <c:v>OBRAS PUBLICAS </c:v>
                </c:pt>
                <c:pt idx="5">
                  <c:v>BIENES DE LARGA DURACION </c:v>
                </c:pt>
              </c:strCache>
            </c:strRef>
          </c:cat>
          <c:val>
            <c:numRef>
              <c:f>Hoja2!$F$6:$F$11</c:f>
              <c:numCache>
                <c:formatCode>0.00%</c:formatCode>
                <c:ptCount val="6"/>
                <c:pt idx="0">
                  <c:v>0.9042</c:v>
                </c:pt>
                <c:pt idx="1">
                  <c:v>0.16719999999999999</c:v>
                </c:pt>
                <c:pt idx="2">
                  <c:v>0.71579999999999999</c:v>
                </c:pt>
                <c:pt idx="3">
                  <c:v>0.63890000000000002</c:v>
                </c:pt>
                <c:pt idx="4">
                  <c:v>0</c:v>
                </c:pt>
                <c:pt idx="5">
                  <c:v>0.89290000000000003</c:v>
                </c:pt>
              </c:numCache>
            </c:numRef>
          </c:val>
          <c:extLst>
            <c:ext xmlns:c16="http://schemas.microsoft.com/office/drawing/2014/chart" uri="{C3380CC4-5D6E-409C-BE32-E72D297353CC}">
              <c16:uniqueId val="{00000033-117E-46EA-92FD-FD55B8F60F44}"/>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3F0DAB-502F-4B4E-ABFF-5DDCFBCE88CF}" type="doc">
      <dgm:prSet loTypeId="urn:microsoft.com/office/officeart/2005/8/layout/cycle1" loCatId="cycle" qsTypeId="urn:microsoft.com/office/officeart/2005/8/quickstyle/simple1" qsCatId="simple" csTypeId="urn:microsoft.com/office/officeart/2005/8/colors/accent5_1" csCatId="accent5" phldr="1"/>
      <dgm:spPr/>
      <dgm:t>
        <a:bodyPr/>
        <a:lstStyle/>
        <a:p>
          <a:endParaRPr lang="es-ES"/>
        </a:p>
      </dgm:t>
    </dgm:pt>
    <dgm:pt modelId="{767C45EE-342B-4ED3-A7DC-C696240DB9E9}">
      <dgm:prSet phldrT="[Texto]" custT="1"/>
      <dgm:spPr/>
      <dgm:t>
        <a:bodyPr/>
        <a:lstStyle/>
        <a:p>
          <a:r>
            <a:rPr lang="es-ES" sz="2400" dirty="0">
              <a:solidFill>
                <a:schemeClr val="bg1"/>
              </a:solidFill>
              <a:latin typeface="Baskerville Old Face" panose="02020602080505020303" pitchFamily="18" charset="0"/>
            </a:rPr>
            <a:t>Compromiso</a:t>
          </a:r>
        </a:p>
      </dgm:t>
    </dgm:pt>
    <dgm:pt modelId="{CB9BC2EB-0A99-441F-BE93-17AA0E5ACDB3}" type="parTrans" cxnId="{DD48876C-9B83-4C74-9E73-3B44C06AD518}">
      <dgm:prSet/>
      <dgm:spPr/>
      <dgm:t>
        <a:bodyPr/>
        <a:lstStyle/>
        <a:p>
          <a:endParaRPr lang="es-ES" sz="2400">
            <a:solidFill>
              <a:schemeClr val="bg1"/>
            </a:solidFill>
            <a:latin typeface="Baskerville Old Face" panose="02020602080505020303" pitchFamily="18" charset="0"/>
          </a:endParaRPr>
        </a:p>
      </dgm:t>
    </dgm:pt>
    <dgm:pt modelId="{2F0892D2-2B50-4494-9DCE-551FF0BC3FCE}" type="sibTrans" cxnId="{DD48876C-9B83-4C74-9E73-3B44C06AD518}">
      <dgm:prSet/>
      <dgm:spPr/>
      <dgm:t>
        <a:bodyPr/>
        <a:lstStyle/>
        <a:p>
          <a:endParaRPr lang="es-ES" sz="2400">
            <a:solidFill>
              <a:schemeClr val="bg1"/>
            </a:solidFill>
            <a:latin typeface="Baskerville Old Face" panose="02020602080505020303" pitchFamily="18" charset="0"/>
          </a:endParaRPr>
        </a:p>
      </dgm:t>
    </dgm:pt>
    <dgm:pt modelId="{83FACFFF-A48A-4445-9754-E8AE9B3E1028}">
      <dgm:prSet phldrT="[Texto]" custT="1"/>
      <dgm:spPr/>
      <dgm:t>
        <a:bodyPr/>
        <a:lstStyle/>
        <a:p>
          <a:r>
            <a:rPr lang="es-ES" sz="2400">
              <a:solidFill>
                <a:schemeClr val="bg1"/>
              </a:solidFill>
              <a:latin typeface="Baskerville Old Face" panose="02020602080505020303" pitchFamily="18" charset="0"/>
            </a:rPr>
            <a:t>Honestidad </a:t>
          </a:r>
        </a:p>
      </dgm:t>
    </dgm:pt>
    <dgm:pt modelId="{647E2A72-294C-4741-B82D-3DF4352E4095}" type="parTrans" cxnId="{773EDB28-B34A-4605-B276-384480E17F90}">
      <dgm:prSet/>
      <dgm:spPr/>
      <dgm:t>
        <a:bodyPr/>
        <a:lstStyle/>
        <a:p>
          <a:endParaRPr lang="es-ES" sz="2400">
            <a:solidFill>
              <a:schemeClr val="bg1"/>
            </a:solidFill>
            <a:latin typeface="Baskerville Old Face" panose="02020602080505020303" pitchFamily="18" charset="0"/>
          </a:endParaRPr>
        </a:p>
      </dgm:t>
    </dgm:pt>
    <dgm:pt modelId="{6CF715F3-670B-4D57-AB8D-B2D5C434FB6C}" type="sibTrans" cxnId="{773EDB28-B34A-4605-B276-384480E17F90}">
      <dgm:prSet/>
      <dgm:spPr/>
      <dgm:t>
        <a:bodyPr/>
        <a:lstStyle/>
        <a:p>
          <a:endParaRPr lang="es-ES" sz="2400">
            <a:solidFill>
              <a:schemeClr val="bg1"/>
            </a:solidFill>
            <a:latin typeface="Baskerville Old Face" panose="02020602080505020303" pitchFamily="18" charset="0"/>
          </a:endParaRPr>
        </a:p>
      </dgm:t>
    </dgm:pt>
    <dgm:pt modelId="{1C51C001-2719-4DE2-BD00-CB5CEB3DE1D4}">
      <dgm:prSet phldrT="[Texto]" custT="1"/>
      <dgm:spPr/>
      <dgm:t>
        <a:bodyPr/>
        <a:lstStyle/>
        <a:p>
          <a:r>
            <a:rPr lang="es-ES" sz="2400">
              <a:solidFill>
                <a:schemeClr val="bg1"/>
              </a:solidFill>
              <a:latin typeface="Baskerville Old Face" panose="02020602080505020303" pitchFamily="18" charset="0"/>
            </a:rPr>
            <a:t>Equidad</a:t>
          </a:r>
        </a:p>
      </dgm:t>
    </dgm:pt>
    <dgm:pt modelId="{999811EC-E8EF-4529-AE62-1D1D65D36F7B}" type="parTrans" cxnId="{36598E7E-15DB-4134-A986-3D8ACC67CDDE}">
      <dgm:prSet/>
      <dgm:spPr/>
      <dgm:t>
        <a:bodyPr/>
        <a:lstStyle/>
        <a:p>
          <a:endParaRPr lang="es-ES" sz="2400">
            <a:solidFill>
              <a:schemeClr val="bg1"/>
            </a:solidFill>
            <a:latin typeface="Baskerville Old Face" panose="02020602080505020303" pitchFamily="18" charset="0"/>
          </a:endParaRPr>
        </a:p>
      </dgm:t>
    </dgm:pt>
    <dgm:pt modelId="{8AEFC828-1C7D-4FEE-ADC0-2736ADD63A00}" type="sibTrans" cxnId="{36598E7E-15DB-4134-A986-3D8ACC67CDDE}">
      <dgm:prSet/>
      <dgm:spPr/>
      <dgm:t>
        <a:bodyPr/>
        <a:lstStyle/>
        <a:p>
          <a:endParaRPr lang="es-ES" sz="2400">
            <a:solidFill>
              <a:schemeClr val="bg1"/>
            </a:solidFill>
            <a:latin typeface="Baskerville Old Face" panose="02020602080505020303" pitchFamily="18" charset="0"/>
          </a:endParaRPr>
        </a:p>
      </dgm:t>
    </dgm:pt>
    <dgm:pt modelId="{D836A6F3-F1B4-435E-AB7D-DDE8FAD32398}">
      <dgm:prSet phldrT="[Texto]" custT="1"/>
      <dgm:spPr/>
      <dgm:t>
        <a:bodyPr/>
        <a:lstStyle/>
        <a:p>
          <a:r>
            <a:rPr lang="es-ES" sz="2400">
              <a:solidFill>
                <a:schemeClr val="bg1"/>
              </a:solidFill>
              <a:latin typeface="Baskerville Old Face" panose="02020602080505020303" pitchFamily="18" charset="0"/>
            </a:rPr>
            <a:t>Disciplina</a:t>
          </a:r>
        </a:p>
      </dgm:t>
    </dgm:pt>
    <dgm:pt modelId="{D6A7346B-37B5-4F59-B01C-5B6B914CFAA7}" type="parTrans" cxnId="{C5E7F3ED-C427-441F-84C3-C382F59CDA6F}">
      <dgm:prSet/>
      <dgm:spPr/>
      <dgm:t>
        <a:bodyPr/>
        <a:lstStyle/>
        <a:p>
          <a:endParaRPr lang="es-ES" sz="2400">
            <a:solidFill>
              <a:schemeClr val="bg1"/>
            </a:solidFill>
            <a:latin typeface="Baskerville Old Face" panose="02020602080505020303" pitchFamily="18" charset="0"/>
          </a:endParaRPr>
        </a:p>
      </dgm:t>
    </dgm:pt>
    <dgm:pt modelId="{DA94F92D-1586-4190-B684-A26C55F99355}" type="sibTrans" cxnId="{C5E7F3ED-C427-441F-84C3-C382F59CDA6F}">
      <dgm:prSet/>
      <dgm:spPr/>
      <dgm:t>
        <a:bodyPr/>
        <a:lstStyle/>
        <a:p>
          <a:endParaRPr lang="es-ES" sz="2400">
            <a:solidFill>
              <a:schemeClr val="bg1"/>
            </a:solidFill>
            <a:latin typeface="Baskerville Old Face" panose="02020602080505020303" pitchFamily="18" charset="0"/>
          </a:endParaRPr>
        </a:p>
      </dgm:t>
    </dgm:pt>
    <dgm:pt modelId="{08B8B6CE-8847-47F5-8BF6-5E3136C418DB}">
      <dgm:prSet custT="1"/>
      <dgm:spPr/>
      <dgm:t>
        <a:bodyPr/>
        <a:lstStyle/>
        <a:p>
          <a:r>
            <a:rPr lang="es-ES" sz="2400">
              <a:solidFill>
                <a:schemeClr val="bg1"/>
              </a:solidFill>
              <a:latin typeface="Baskerville Old Face" panose="02020602080505020303" pitchFamily="18" charset="0"/>
            </a:rPr>
            <a:t>Solidaridad</a:t>
          </a:r>
        </a:p>
      </dgm:t>
    </dgm:pt>
    <dgm:pt modelId="{B5D1ACE7-ECFC-42BF-9851-6BAC7481A9DC}" type="parTrans" cxnId="{3CD34F24-F9C4-41CD-9B33-1D3566126D8F}">
      <dgm:prSet/>
      <dgm:spPr/>
      <dgm:t>
        <a:bodyPr/>
        <a:lstStyle/>
        <a:p>
          <a:endParaRPr lang="es-ES" sz="2400">
            <a:solidFill>
              <a:schemeClr val="bg1"/>
            </a:solidFill>
            <a:latin typeface="Baskerville Old Face" panose="02020602080505020303" pitchFamily="18" charset="0"/>
          </a:endParaRPr>
        </a:p>
      </dgm:t>
    </dgm:pt>
    <dgm:pt modelId="{25D3E579-F286-4C7C-8481-9FE2C40137F0}" type="sibTrans" cxnId="{3CD34F24-F9C4-41CD-9B33-1D3566126D8F}">
      <dgm:prSet/>
      <dgm:spPr/>
      <dgm:t>
        <a:bodyPr/>
        <a:lstStyle/>
        <a:p>
          <a:endParaRPr lang="es-ES" sz="2400">
            <a:solidFill>
              <a:schemeClr val="bg1"/>
            </a:solidFill>
            <a:latin typeface="Baskerville Old Face" panose="02020602080505020303" pitchFamily="18" charset="0"/>
          </a:endParaRPr>
        </a:p>
      </dgm:t>
    </dgm:pt>
    <dgm:pt modelId="{6F968217-9995-463F-9BA3-E680E05424ED}" type="pres">
      <dgm:prSet presAssocID="{153F0DAB-502F-4B4E-ABFF-5DDCFBCE88CF}" presName="cycle" presStyleCnt="0">
        <dgm:presLayoutVars>
          <dgm:dir/>
          <dgm:resizeHandles val="exact"/>
        </dgm:presLayoutVars>
      </dgm:prSet>
      <dgm:spPr/>
    </dgm:pt>
    <dgm:pt modelId="{BD3CC54C-2B56-4A74-AEDA-5223E4A7E50C}" type="pres">
      <dgm:prSet presAssocID="{767C45EE-342B-4ED3-A7DC-C696240DB9E9}" presName="dummy" presStyleCnt="0"/>
      <dgm:spPr/>
    </dgm:pt>
    <dgm:pt modelId="{3393D5AF-A156-46EE-AD75-C476F3E6A43F}" type="pres">
      <dgm:prSet presAssocID="{767C45EE-342B-4ED3-A7DC-C696240DB9E9}" presName="node" presStyleLbl="revTx" presStyleIdx="0" presStyleCnt="5" custScaleX="126976">
        <dgm:presLayoutVars>
          <dgm:bulletEnabled val="1"/>
        </dgm:presLayoutVars>
      </dgm:prSet>
      <dgm:spPr/>
    </dgm:pt>
    <dgm:pt modelId="{4239CB90-38D6-46F0-BC84-18188139DA08}" type="pres">
      <dgm:prSet presAssocID="{2F0892D2-2B50-4494-9DCE-551FF0BC3FCE}" presName="sibTrans" presStyleLbl="node1" presStyleIdx="0" presStyleCnt="5" custScaleX="98275"/>
      <dgm:spPr/>
    </dgm:pt>
    <dgm:pt modelId="{9643C2E9-41FB-4D2A-802B-32894D7DB902}" type="pres">
      <dgm:prSet presAssocID="{83FACFFF-A48A-4445-9754-E8AE9B3E1028}" presName="dummy" presStyleCnt="0"/>
      <dgm:spPr/>
    </dgm:pt>
    <dgm:pt modelId="{24091AB9-B4D2-4F13-AF31-8EAB287CE5DB}" type="pres">
      <dgm:prSet presAssocID="{83FACFFF-A48A-4445-9754-E8AE9B3E1028}" presName="node" presStyleLbl="revTx" presStyleIdx="1" presStyleCnt="5">
        <dgm:presLayoutVars>
          <dgm:bulletEnabled val="1"/>
        </dgm:presLayoutVars>
      </dgm:prSet>
      <dgm:spPr/>
    </dgm:pt>
    <dgm:pt modelId="{37D942E1-ED43-4E87-8751-A5B9351306AC}" type="pres">
      <dgm:prSet presAssocID="{6CF715F3-670B-4D57-AB8D-B2D5C434FB6C}" presName="sibTrans" presStyleLbl="node1" presStyleIdx="1" presStyleCnt="5"/>
      <dgm:spPr/>
    </dgm:pt>
    <dgm:pt modelId="{A514D11D-68EB-48FD-99B3-0DD2DABCDCF2}" type="pres">
      <dgm:prSet presAssocID="{1C51C001-2719-4DE2-BD00-CB5CEB3DE1D4}" presName="dummy" presStyleCnt="0"/>
      <dgm:spPr/>
    </dgm:pt>
    <dgm:pt modelId="{2C06282E-2FBE-4779-9EC4-EAF858E660F9}" type="pres">
      <dgm:prSet presAssocID="{1C51C001-2719-4DE2-BD00-CB5CEB3DE1D4}" presName="node" presStyleLbl="revTx" presStyleIdx="2" presStyleCnt="5">
        <dgm:presLayoutVars>
          <dgm:bulletEnabled val="1"/>
        </dgm:presLayoutVars>
      </dgm:prSet>
      <dgm:spPr/>
    </dgm:pt>
    <dgm:pt modelId="{189A1538-67D2-4A6D-A6C9-7D6B4FC788AD}" type="pres">
      <dgm:prSet presAssocID="{8AEFC828-1C7D-4FEE-ADC0-2736ADD63A00}" presName="sibTrans" presStyleLbl="node1" presStyleIdx="2" presStyleCnt="5"/>
      <dgm:spPr/>
    </dgm:pt>
    <dgm:pt modelId="{00D60491-745D-4E76-B7B9-C3FC80DAD9FB}" type="pres">
      <dgm:prSet presAssocID="{D836A6F3-F1B4-435E-AB7D-DDE8FAD32398}" presName="dummy" presStyleCnt="0"/>
      <dgm:spPr/>
    </dgm:pt>
    <dgm:pt modelId="{597CADC4-C315-4429-ACB4-0227B5E7D764}" type="pres">
      <dgm:prSet presAssocID="{D836A6F3-F1B4-435E-AB7D-DDE8FAD32398}" presName="node" presStyleLbl="revTx" presStyleIdx="3" presStyleCnt="5">
        <dgm:presLayoutVars>
          <dgm:bulletEnabled val="1"/>
        </dgm:presLayoutVars>
      </dgm:prSet>
      <dgm:spPr/>
    </dgm:pt>
    <dgm:pt modelId="{A6DB174F-C636-4DAB-B0DF-1C604EBD4B5C}" type="pres">
      <dgm:prSet presAssocID="{DA94F92D-1586-4190-B684-A26C55F99355}" presName="sibTrans" presStyleLbl="node1" presStyleIdx="3" presStyleCnt="5"/>
      <dgm:spPr/>
    </dgm:pt>
    <dgm:pt modelId="{DCFA4E39-1813-4392-9162-4CC5399571C8}" type="pres">
      <dgm:prSet presAssocID="{08B8B6CE-8847-47F5-8BF6-5E3136C418DB}" presName="dummy" presStyleCnt="0"/>
      <dgm:spPr/>
    </dgm:pt>
    <dgm:pt modelId="{5FA3CB29-74CD-4FAC-9CCB-290CDEDD08B5}" type="pres">
      <dgm:prSet presAssocID="{08B8B6CE-8847-47F5-8BF6-5E3136C418DB}" presName="node" presStyleLbl="revTx" presStyleIdx="4" presStyleCnt="5">
        <dgm:presLayoutVars>
          <dgm:bulletEnabled val="1"/>
        </dgm:presLayoutVars>
      </dgm:prSet>
      <dgm:spPr/>
    </dgm:pt>
    <dgm:pt modelId="{256C0B10-7A13-4101-AC9C-E7AA9766DC9A}" type="pres">
      <dgm:prSet presAssocID="{25D3E579-F286-4C7C-8481-9FE2C40137F0}" presName="sibTrans" presStyleLbl="node1" presStyleIdx="4" presStyleCnt="5"/>
      <dgm:spPr/>
    </dgm:pt>
  </dgm:ptLst>
  <dgm:cxnLst>
    <dgm:cxn modelId="{7394FD12-43E0-47A8-B6E8-8F9CF073AF62}" type="presOf" srcId="{153F0DAB-502F-4B4E-ABFF-5DDCFBCE88CF}" destId="{6F968217-9995-463F-9BA3-E680E05424ED}" srcOrd="0" destOrd="0" presId="urn:microsoft.com/office/officeart/2005/8/layout/cycle1"/>
    <dgm:cxn modelId="{6085C81A-D336-492D-B3EB-B2E959F7D48D}" type="presOf" srcId="{767C45EE-342B-4ED3-A7DC-C696240DB9E9}" destId="{3393D5AF-A156-46EE-AD75-C476F3E6A43F}" srcOrd="0" destOrd="0" presId="urn:microsoft.com/office/officeart/2005/8/layout/cycle1"/>
    <dgm:cxn modelId="{3CD34F24-F9C4-41CD-9B33-1D3566126D8F}" srcId="{153F0DAB-502F-4B4E-ABFF-5DDCFBCE88CF}" destId="{08B8B6CE-8847-47F5-8BF6-5E3136C418DB}" srcOrd="4" destOrd="0" parTransId="{B5D1ACE7-ECFC-42BF-9851-6BAC7481A9DC}" sibTransId="{25D3E579-F286-4C7C-8481-9FE2C40137F0}"/>
    <dgm:cxn modelId="{276AF324-BDCD-422E-9855-BF60D5AF7927}" type="presOf" srcId="{83FACFFF-A48A-4445-9754-E8AE9B3E1028}" destId="{24091AB9-B4D2-4F13-AF31-8EAB287CE5DB}" srcOrd="0" destOrd="0" presId="urn:microsoft.com/office/officeart/2005/8/layout/cycle1"/>
    <dgm:cxn modelId="{773EDB28-B34A-4605-B276-384480E17F90}" srcId="{153F0DAB-502F-4B4E-ABFF-5DDCFBCE88CF}" destId="{83FACFFF-A48A-4445-9754-E8AE9B3E1028}" srcOrd="1" destOrd="0" parTransId="{647E2A72-294C-4741-B82D-3DF4352E4095}" sibTransId="{6CF715F3-670B-4D57-AB8D-B2D5C434FB6C}"/>
    <dgm:cxn modelId="{50BD5535-1667-4721-B745-300849F621E1}" type="presOf" srcId="{1C51C001-2719-4DE2-BD00-CB5CEB3DE1D4}" destId="{2C06282E-2FBE-4779-9EC4-EAF858E660F9}" srcOrd="0" destOrd="0" presId="urn:microsoft.com/office/officeart/2005/8/layout/cycle1"/>
    <dgm:cxn modelId="{7C729F5C-0F9A-4769-927C-EDA40BE46995}" type="presOf" srcId="{DA94F92D-1586-4190-B684-A26C55F99355}" destId="{A6DB174F-C636-4DAB-B0DF-1C604EBD4B5C}" srcOrd="0" destOrd="0" presId="urn:microsoft.com/office/officeart/2005/8/layout/cycle1"/>
    <dgm:cxn modelId="{DE82E85D-42BF-4C0B-A147-2D3FE66BA16D}" type="presOf" srcId="{25D3E579-F286-4C7C-8481-9FE2C40137F0}" destId="{256C0B10-7A13-4101-AC9C-E7AA9766DC9A}" srcOrd="0" destOrd="0" presId="urn:microsoft.com/office/officeart/2005/8/layout/cycle1"/>
    <dgm:cxn modelId="{0C50DC4A-4BEC-4183-B584-AC0C3024E60E}" type="presOf" srcId="{D836A6F3-F1B4-435E-AB7D-DDE8FAD32398}" destId="{597CADC4-C315-4429-ACB4-0227B5E7D764}" srcOrd="0" destOrd="0" presId="urn:microsoft.com/office/officeart/2005/8/layout/cycle1"/>
    <dgm:cxn modelId="{DD48876C-9B83-4C74-9E73-3B44C06AD518}" srcId="{153F0DAB-502F-4B4E-ABFF-5DDCFBCE88CF}" destId="{767C45EE-342B-4ED3-A7DC-C696240DB9E9}" srcOrd="0" destOrd="0" parTransId="{CB9BC2EB-0A99-441F-BE93-17AA0E5ACDB3}" sibTransId="{2F0892D2-2B50-4494-9DCE-551FF0BC3FCE}"/>
    <dgm:cxn modelId="{D3551674-D771-4E94-A810-A3E31ADF40B5}" type="presOf" srcId="{2F0892D2-2B50-4494-9DCE-551FF0BC3FCE}" destId="{4239CB90-38D6-46F0-BC84-18188139DA08}" srcOrd="0" destOrd="0" presId="urn:microsoft.com/office/officeart/2005/8/layout/cycle1"/>
    <dgm:cxn modelId="{216A345A-86F8-4D13-ACB8-D83918EE4612}" type="presOf" srcId="{8AEFC828-1C7D-4FEE-ADC0-2736ADD63A00}" destId="{189A1538-67D2-4A6D-A6C9-7D6B4FC788AD}" srcOrd="0" destOrd="0" presId="urn:microsoft.com/office/officeart/2005/8/layout/cycle1"/>
    <dgm:cxn modelId="{36598E7E-15DB-4134-A986-3D8ACC67CDDE}" srcId="{153F0DAB-502F-4B4E-ABFF-5DDCFBCE88CF}" destId="{1C51C001-2719-4DE2-BD00-CB5CEB3DE1D4}" srcOrd="2" destOrd="0" parTransId="{999811EC-E8EF-4529-AE62-1D1D65D36F7B}" sibTransId="{8AEFC828-1C7D-4FEE-ADC0-2736ADD63A00}"/>
    <dgm:cxn modelId="{8325E586-6268-4B07-9A21-93FAB21BCAC3}" type="presOf" srcId="{6CF715F3-670B-4D57-AB8D-B2D5C434FB6C}" destId="{37D942E1-ED43-4E87-8751-A5B9351306AC}" srcOrd="0" destOrd="0" presId="urn:microsoft.com/office/officeart/2005/8/layout/cycle1"/>
    <dgm:cxn modelId="{F82808CF-A08C-4686-ADA0-4774172DD979}" type="presOf" srcId="{08B8B6CE-8847-47F5-8BF6-5E3136C418DB}" destId="{5FA3CB29-74CD-4FAC-9CCB-290CDEDD08B5}" srcOrd="0" destOrd="0" presId="urn:microsoft.com/office/officeart/2005/8/layout/cycle1"/>
    <dgm:cxn modelId="{C5E7F3ED-C427-441F-84C3-C382F59CDA6F}" srcId="{153F0DAB-502F-4B4E-ABFF-5DDCFBCE88CF}" destId="{D836A6F3-F1B4-435E-AB7D-DDE8FAD32398}" srcOrd="3" destOrd="0" parTransId="{D6A7346B-37B5-4F59-B01C-5B6B914CFAA7}" sibTransId="{DA94F92D-1586-4190-B684-A26C55F99355}"/>
    <dgm:cxn modelId="{4B2FA6C9-B888-43EF-BFB0-7F244E27AA39}" type="presParOf" srcId="{6F968217-9995-463F-9BA3-E680E05424ED}" destId="{BD3CC54C-2B56-4A74-AEDA-5223E4A7E50C}" srcOrd="0" destOrd="0" presId="urn:microsoft.com/office/officeart/2005/8/layout/cycle1"/>
    <dgm:cxn modelId="{F1443FE9-4691-488E-963C-6A202C8911BB}" type="presParOf" srcId="{6F968217-9995-463F-9BA3-E680E05424ED}" destId="{3393D5AF-A156-46EE-AD75-C476F3E6A43F}" srcOrd="1" destOrd="0" presId="urn:microsoft.com/office/officeart/2005/8/layout/cycle1"/>
    <dgm:cxn modelId="{90D5580F-A7D2-4873-9E7B-5E28C8341362}" type="presParOf" srcId="{6F968217-9995-463F-9BA3-E680E05424ED}" destId="{4239CB90-38D6-46F0-BC84-18188139DA08}" srcOrd="2" destOrd="0" presId="urn:microsoft.com/office/officeart/2005/8/layout/cycle1"/>
    <dgm:cxn modelId="{99A223E7-83B8-405A-B043-558D3639ABE0}" type="presParOf" srcId="{6F968217-9995-463F-9BA3-E680E05424ED}" destId="{9643C2E9-41FB-4D2A-802B-32894D7DB902}" srcOrd="3" destOrd="0" presId="urn:microsoft.com/office/officeart/2005/8/layout/cycle1"/>
    <dgm:cxn modelId="{E18D75BE-F323-40CA-9521-914F18FC2BF6}" type="presParOf" srcId="{6F968217-9995-463F-9BA3-E680E05424ED}" destId="{24091AB9-B4D2-4F13-AF31-8EAB287CE5DB}" srcOrd="4" destOrd="0" presId="urn:microsoft.com/office/officeart/2005/8/layout/cycle1"/>
    <dgm:cxn modelId="{3E136B8F-D85E-451A-BAB0-67519D1DB943}" type="presParOf" srcId="{6F968217-9995-463F-9BA3-E680E05424ED}" destId="{37D942E1-ED43-4E87-8751-A5B9351306AC}" srcOrd="5" destOrd="0" presId="urn:microsoft.com/office/officeart/2005/8/layout/cycle1"/>
    <dgm:cxn modelId="{A490D9E5-E380-41B0-892C-D38BE27C6854}" type="presParOf" srcId="{6F968217-9995-463F-9BA3-E680E05424ED}" destId="{A514D11D-68EB-48FD-99B3-0DD2DABCDCF2}" srcOrd="6" destOrd="0" presId="urn:microsoft.com/office/officeart/2005/8/layout/cycle1"/>
    <dgm:cxn modelId="{EF710D90-56BC-4C6E-8D5B-231CCED25246}" type="presParOf" srcId="{6F968217-9995-463F-9BA3-E680E05424ED}" destId="{2C06282E-2FBE-4779-9EC4-EAF858E660F9}" srcOrd="7" destOrd="0" presId="urn:microsoft.com/office/officeart/2005/8/layout/cycle1"/>
    <dgm:cxn modelId="{20A7B654-D8A9-4879-A814-B6A873DA643B}" type="presParOf" srcId="{6F968217-9995-463F-9BA3-E680E05424ED}" destId="{189A1538-67D2-4A6D-A6C9-7D6B4FC788AD}" srcOrd="8" destOrd="0" presId="urn:microsoft.com/office/officeart/2005/8/layout/cycle1"/>
    <dgm:cxn modelId="{28A05801-4B7D-4B5B-93BF-D43A340E9E95}" type="presParOf" srcId="{6F968217-9995-463F-9BA3-E680E05424ED}" destId="{00D60491-745D-4E76-B7B9-C3FC80DAD9FB}" srcOrd="9" destOrd="0" presId="urn:microsoft.com/office/officeart/2005/8/layout/cycle1"/>
    <dgm:cxn modelId="{7B5ADD68-C638-482B-A0D7-A049C84FBB89}" type="presParOf" srcId="{6F968217-9995-463F-9BA3-E680E05424ED}" destId="{597CADC4-C315-4429-ACB4-0227B5E7D764}" srcOrd="10" destOrd="0" presId="urn:microsoft.com/office/officeart/2005/8/layout/cycle1"/>
    <dgm:cxn modelId="{F7BD7917-F48F-47A4-8F27-412A4FA9C228}" type="presParOf" srcId="{6F968217-9995-463F-9BA3-E680E05424ED}" destId="{A6DB174F-C636-4DAB-B0DF-1C604EBD4B5C}" srcOrd="11" destOrd="0" presId="urn:microsoft.com/office/officeart/2005/8/layout/cycle1"/>
    <dgm:cxn modelId="{9C21AF16-BB02-4DA7-9B44-2A301C39468D}" type="presParOf" srcId="{6F968217-9995-463F-9BA3-E680E05424ED}" destId="{DCFA4E39-1813-4392-9162-4CC5399571C8}" srcOrd="12" destOrd="0" presId="urn:microsoft.com/office/officeart/2005/8/layout/cycle1"/>
    <dgm:cxn modelId="{AA7F80A9-C66B-473A-B82E-E281932BA1D5}" type="presParOf" srcId="{6F968217-9995-463F-9BA3-E680E05424ED}" destId="{5FA3CB29-74CD-4FAC-9CCB-290CDEDD08B5}" srcOrd="13" destOrd="0" presId="urn:microsoft.com/office/officeart/2005/8/layout/cycle1"/>
    <dgm:cxn modelId="{DD65E53A-CE08-441F-BE71-48F63421899B}" type="presParOf" srcId="{6F968217-9995-463F-9BA3-E680E05424ED}" destId="{256C0B10-7A13-4101-AC9C-E7AA9766DC9A}"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93D5AF-A156-46EE-AD75-C476F3E6A43F}">
      <dsp:nvSpPr>
        <dsp:cNvPr id="0" name=""/>
        <dsp:cNvSpPr/>
      </dsp:nvSpPr>
      <dsp:spPr>
        <a:xfrm>
          <a:off x="4557422" y="44847"/>
          <a:ext cx="1881868" cy="1482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bg1"/>
              </a:solidFill>
              <a:latin typeface="Baskerville Old Face" panose="02020602080505020303" pitchFamily="18" charset="0"/>
            </a:rPr>
            <a:t>Compromiso</a:t>
          </a:r>
        </a:p>
      </dsp:txBody>
      <dsp:txXfrm>
        <a:off x="4557422" y="44847"/>
        <a:ext cx="1881868" cy="1482066"/>
      </dsp:txXfrm>
    </dsp:sp>
    <dsp:sp modelId="{4239CB90-38D6-46F0-BC84-18188139DA08}">
      <dsp:nvSpPr>
        <dsp:cNvPr id="0" name=""/>
        <dsp:cNvSpPr/>
      </dsp:nvSpPr>
      <dsp:spPr>
        <a:xfrm>
          <a:off x="1312789" y="1229"/>
          <a:ext cx="5468478" cy="5564465"/>
        </a:xfrm>
        <a:prstGeom prst="circularArrow">
          <a:avLst>
            <a:gd name="adj1" fmla="val 5194"/>
            <a:gd name="adj2" fmla="val 335444"/>
            <a:gd name="adj3" fmla="val 21295152"/>
            <a:gd name="adj4" fmla="val 19764565"/>
            <a:gd name="adj5" fmla="val 6059"/>
          </a:avLst>
        </a:prstGeom>
        <a:solidFill>
          <a:schemeClr val="lt1">
            <a:hueOff val="0"/>
            <a:satOff val="0"/>
            <a:lumOff val="0"/>
            <a:alphaOff val="0"/>
          </a:schemeClr>
        </a:solidFill>
        <a:ln w="15875"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091AB9-B4D2-4F13-AF31-8EAB287CE5DB}">
      <dsp:nvSpPr>
        <dsp:cNvPr id="0" name=""/>
        <dsp:cNvSpPr/>
      </dsp:nvSpPr>
      <dsp:spPr>
        <a:xfrm>
          <a:off x="5654293" y="2805437"/>
          <a:ext cx="1482066" cy="1482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kern="1200">
              <a:solidFill>
                <a:schemeClr val="bg1"/>
              </a:solidFill>
              <a:latin typeface="Baskerville Old Face" panose="02020602080505020303" pitchFamily="18" charset="0"/>
            </a:rPr>
            <a:t>Honestidad </a:t>
          </a:r>
        </a:p>
      </dsp:txBody>
      <dsp:txXfrm>
        <a:off x="5654293" y="2805437"/>
        <a:ext cx="1482066" cy="1482066"/>
      </dsp:txXfrm>
    </dsp:sp>
    <dsp:sp modelId="{37D942E1-ED43-4E87-8751-A5B9351306AC}">
      <dsp:nvSpPr>
        <dsp:cNvPr id="0" name=""/>
        <dsp:cNvSpPr/>
      </dsp:nvSpPr>
      <dsp:spPr>
        <a:xfrm>
          <a:off x="1264795" y="1229"/>
          <a:ext cx="5564465" cy="5564465"/>
        </a:xfrm>
        <a:prstGeom prst="circularArrow">
          <a:avLst>
            <a:gd name="adj1" fmla="val 5194"/>
            <a:gd name="adj2" fmla="val 335444"/>
            <a:gd name="adj3" fmla="val 4016678"/>
            <a:gd name="adj4" fmla="val 2251615"/>
            <a:gd name="adj5" fmla="val 6059"/>
          </a:avLst>
        </a:prstGeom>
        <a:solidFill>
          <a:schemeClr val="lt1">
            <a:hueOff val="0"/>
            <a:satOff val="0"/>
            <a:lumOff val="0"/>
            <a:alphaOff val="0"/>
          </a:schemeClr>
        </a:solidFill>
        <a:ln w="15875"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06282E-2FBE-4779-9EC4-EAF858E660F9}">
      <dsp:nvSpPr>
        <dsp:cNvPr id="0" name=""/>
        <dsp:cNvSpPr/>
      </dsp:nvSpPr>
      <dsp:spPr>
        <a:xfrm>
          <a:off x="3305995" y="4511575"/>
          <a:ext cx="1482066" cy="1482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kern="1200">
              <a:solidFill>
                <a:schemeClr val="bg1"/>
              </a:solidFill>
              <a:latin typeface="Baskerville Old Face" panose="02020602080505020303" pitchFamily="18" charset="0"/>
            </a:rPr>
            <a:t>Equidad</a:t>
          </a:r>
        </a:p>
      </dsp:txBody>
      <dsp:txXfrm>
        <a:off x="3305995" y="4511575"/>
        <a:ext cx="1482066" cy="1482066"/>
      </dsp:txXfrm>
    </dsp:sp>
    <dsp:sp modelId="{189A1538-67D2-4A6D-A6C9-7D6B4FC788AD}">
      <dsp:nvSpPr>
        <dsp:cNvPr id="0" name=""/>
        <dsp:cNvSpPr/>
      </dsp:nvSpPr>
      <dsp:spPr>
        <a:xfrm>
          <a:off x="1264795" y="1229"/>
          <a:ext cx="5564465" cy="5564465"/>
        </a:xfrm>
        <a:prstGeom prst="circularArrow">
          <a:avLst>
            <a:gd name="adj1" fmla="val 5194"/>
            <a:gd name="adj2" fmla="val 335444"/>
            <a:gd name="adj3" fmla="val 8212941"/>
            <a:gd name="adj4" fmla="val 6447878"/>
            <a:gd name="adj5" fmla="val 6059"/>
          </a:avLst>
        </a:prstGeom>
        <a:solidFill>
          <a:schemeClr val="lt1">
            <a:hueOff val="0"/>
            <a:satOff val="0"/>
            <a:lumOff val="0"/>
            <a:alphaOff val="0"/>
          </a:schemeClr>
        </a:solidFill>
        <a:ln w="15875"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7CADC4-C315-4429-ACB4-0227B5E7D764}">
      <dsp:nvSpPr>
        <dsp:cNvPr id="0" name=""/>
        <dsp:cNvSpPr/>
      </dsp:nvSpPr>
      <dsp:spPr>
        <a:xfrm>
          <a:off x="957697" y="2805437"/>
          <a:ext cx="1482066" cy="1482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kern="1200">
              <a:solidFill>
                <a:schemeClr val="bg1"/>
              </a:solidFill>
              <a:latin typeface="Baskerville Old Face" panose="02020602080505020303" pitchFamily="18" charset="0"/>
            </a:rPr>
            <a:t>Disciplina</a:t>
          </a:r>
        </a:p>
      </dsp:txBody>
      <dsp:txXfrm>
        <a:off x="957697" y="2805437"/>
        <a:ext cx="1482066" cy="1482066"/>
      </dsp:txXfrm>
    </dsp:sp>
    <dsp:sp modelId="{A6DB174F-C636-4DAB-B0DF-1C604EBD4B5C}">
      <dsp:nvSpPr>
        <dsp:cNvPr id="0" name=""/>
        <dsp:cNvSpPr/>
      </dsp:nvSpPr>
      <dsp:spPr>
        <a:xfrm>
          <a:off x="1264795" y="1229"/>
          <a:ext cx="5564465" cy="5564465"/>
        </a:xfrm>
        <a:prstGeom prst="circularArrow">
          <a:avLst>
            <a:gd name="adj1" fmla="val 5194"/>
            <a:gd name="adj2" fmla="val 335444"/>
            <a:gd name="adj3" fmla="val 12299991"/>
            <a:gd name="adj4" fmla="val 10769404"/>
            <a:gd name="adj5" fmla="val 6059"/>
          </a:avLst>
        </a:prstGeom>
        <a:solidFill>
          <a:schemeClr val="lt1">
            <a:hueOff val="0"/>
            <a:satOff val="0"/>
            <a:lumOff val="0"/>
            <a:alphaOff val="0"/>
          </a:schemeClr>
        </a:solidFill>
        <a:ln w="15875"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A3CB29-74CD-4FAC-9CCB-290CDEDD08B5}">
      <dsp:nvSpPr>
        <dsp:cNvPr id="0" name=""/>
        <dsp:cNvSpPr/>
      </dsp:nvSpPr>
      <dsp:spPr>
        <a:xfrm>
          <a:off x="1854667" y="44847"/>
          <a:ext cx="1482066" cy="1482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ES" sz="2400" kern="1200">
              <a:solidFill>
                <a:schemeClr val="bg1"/>
              </a:solidFill>
              <a:latin typeface="Baskerville Old Face" panose="02020602080505020303" pitchFamily="18" charset="0"/>
            </a:rPr>
            <a:t>Solidaridad</a:t>
          </a:r>
        </a:p>
      </dsp:txBody>
      <dsp:txXfrm>
        <a:off x="1854667" y="44847"/>
        <a:ext cx="1482066" cy="1482066"/>
      </dsp:txXfrm>
    </dsp:sp>
    <dsp:sp modelId="{256C0B10-7A13-4101-AC9C-E7AA9766DC9A}">
      <dsp:nvSpPr>
        <dsp:cNvPr id="0" name=""/>
        <dsp:cNvSpPr/>
      </dsp:nvSpPr>
      <dsp:spPr>
        <a:xfrm>
          <a:off x="1264795" y="1229"/>
          <a:ext cx="5564465" cy="5564465"/>
        </a:xfrm>
        <a:prstGeom prst="circularArrow">
          <a:avLst>
            <a:gd name="adj1" fmla="val 5194"/>
            <a:gd name="adj2" fmla="val 335444"/>
            <a:gd name="adj3" fmla="val 16580328"/>
            <a:gd name="adj4" fmla="val 15196896"/>
            <a:gd name="adj5" fmla="val 6059"/>
          </a:avLst>
        </a:prstGeom>
        <a:solidFill>
          <a:schemeClr val="lt1">
            <a:hueOff val="0"/>
            <a:satOff val="0"/>
            <a:lumOff val="0"/>
            <a:alphaOff val="0"/>
          </a:schemeClr>
        </a:solidFill>
        <a:ln w="15875" cap="rnd"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6481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Date Placeholder 2"/>
          <p:cNvSpPr>
            <a:spLocks noGrp="1"/>
          </p:cNvSpPr>
          <p:nvPr>
            <p:ph type="dt" sz="half" idx="10"/>
          </p:nvPr>
        </p:nvSpPr>
        <p:spPr/>
        <p:txBody>
          <a:bodyPr/>
          <a:lstStyle/>
          <a:p>
            <a:fld id="{ACCD869B-F878-4B11-BBFA-19C4735EB33F}" type="datetimeFigureOut">
              <a:rPr lang="es-EC" smtClean="0"/>
              <a:t>14/5/2024</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1322985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639024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40669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995492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1615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878818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1054283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710680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3685757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CD869B-F878-4B11-BBFA-19C4735EB33F}" type="datetimeFigureOut">
              <a:rPr lang="es-EC" smtClean="0"/>
              <a:t>14/5/2024</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968209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CCD869B-F878-4B11-BBFA-19C4735EB33F}" type="datetimeFigureOut">
              <a:rPr lang="es-EC" smtClean="0"/>
              <a:t>14/5/2024</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99214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CCD869B-F878-4B11-BBFA-19C4735EB33F}" type="datetimeFigureOut">
              <a:rPr lang="es-EC" smtClean="0"/>
              <a:t>14/5/2024</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951886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CCD869B-F878-4B11-BBFA-19C4735EB33F}" type="datetimeFigureOut">
              <a:rPr lang="es-EC" smtClean="0"/>
              <a:t>14/5/2024</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165068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CD869B-F878-4B11-BBFA-19C4735EB33F}" type="datetimeFigureOut">
              <a:rPr lang="es-EC" smtClean="0"/>
              <a:t>14/5/2024</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1682810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CCD869B-F878-4B11-BBFA-19C4735EB33F}" type="datetimeFigureOut">
              <a:rPr lang="es-EC" smtClean="0"/>
              <a:t>14/5/2024</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3129941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CCD869B-F878-4B11-BBFA-19C4735EB33F}" type="datetimeFigureOut">
              <a:rPr lang="es-EC" smtClean="0"/>
              <a:t>14/5/2024</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D6727932-F66B-4FBD-A616-00F510AD30A8}" type="slidenum">
              <a:rPr lang="es-EC" smtClean="0"/>
              <a:t>‹Nº›</a:t>
            </a:fld>
            <a:endParaRPr lang="es-EC"/>
          </a:p>
        </p:txBody>
      </p:sp>
    </p:spTree>
    <p:extLst>
      <p:ext uri="{BB962C8B-B14F-4D97-AF65-F5344CB8AC3E}">
        <p14:creationId xmlns:p14="http://schemas.microsoft.com/office/powerpoint/2010/main" val="248242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CCD869B-F878-4B11-BBFA-19C4735EB33F}" type="datetimeFigureOut">
              <a:rPr lang="es-EC" smtClean="0"/>
              <a:t>14/5/2024</a:t>
            </a:fld>
            <a:endParaRPr lang="es-EC"/>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EC"/>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6727932-F66B-4FBD-A616-00F510AD30A8}" type="slidenum">
              <a:rPr lang="es-EC" smtClean="0"/>
              <a:t>‹Nº›</a:t>
            </a:fld>
            <a:endParaRPr lang="es-EC"/>
          </a:p>
        </p:txBody>
      </p:sp>
    </p:spTree>
    <p:extLst>
      <p:ext uri="{BB962C8B-B14F-4D97-AF65-F5344CB8AC3E}">
        <p14:creationId xmlns:p14="http://schemas.microsoft.com/office/powerpoint/2010/main" val="242605518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24A0DDEA-01B8-485A-830C-8BDE228BB096}"/>
              </a:ext>
            </a:extLst>
          </p:cNvPr>
          <p:cNvSpPr>
            <a:spLocks noGrp="1"/>
          </p:cNvSpPr>
          <p:nvPr>
            <p:ph type="subTitle" idx="1"/>
          </p:nvPr>
        </p:nvSpPr>
        <p:spPr>
          <a:xfrm>
            <a:off x="2181705" y="665565"/>
            <a:ext cx="8446537" cy="847402"/>
          </a:xfrm>
        </p:spPr>
        <p:txBody>
          <a:bodyPr>
            <a:noAutofit/>
          </a:bodyPr>
          <a:lstStyle/>
          <a:p>
            <a:r>
              <a:rPr lang="es-ES" sz="3600" dirty="0">
                <a:solidFill>
                  <a:schemeClr val="bg1"/>
                </a:solidFill>
                <a:latin typeface="Arial Black" panose="020B0A04020102020204" pitchFamily="34" charset="0"/>
              </a:rPr>
              <a:t>RENDICIÓN DE CUENTAS 2023</a:t>
            </a:r>
            <a:endParaRPr lang="es-EC" sz="3600" dirty="0">
              <a:solidFill>
                <a:schemeClr val="bg1"/>
              </a:solidFill>
              <a:latin typeface="Arial Black" panose="020B0A04020102020204" pitchFamily="34" charset="0"/>
            </a:endParaRPr>
          </a:p>
        </p:txBody>
      </p:sp>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6" name="Imagen 5">
            <a:extLst>
              <a:ext uri="{FF2B5EF4-FFF2-40B4-BE49-F238E27FC236}">
                <a16:creationId xmlns:a16="http://schemas.microsoft.com/office/drawing/2014/main" id="{F231963D-4726-4F74-B76D-46A3A242F1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1955" y="172278"/>
            <a:ext cx="1833977" cy="183397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Imagen 6" descr="D:\Downloads\WhatsApp Image 2024-01-31 at 9.24.16 AM.jpeg">
            <a:extLst>
              <a:ext uri="{FF2B5EF4-FFF2-40B4-BE49-F238E27FC236}">
                <a16:creationId xmlns:a16="http://schemas.microsoft.com/office/drawing/2014/main" id="{975BDA76-39CB-4B7C-8669-8D9C745D9F47}"/>
              </a:ext>
            </a:extLst>
          </p:cNvPr>
          <p:cNvPicPr/>
          <p:nvPr/>
        </p:nvPicPr>
        <p:blipFill rotWithShape="1">
          <a:blip r:embed="rId3">
            <a:extLst>
              <a:ext uri="{BEBA8EAE-BF5A-486C-A8C5-ECC9F3942E4B}">
                <a14:imgProps xmlns:a14="http://schemas.microsoft.com/office/drawing/2010/main">
                  <a14:imgLayer r:embed="rId4">
                    <a14:imgEffect>
                      <a14:backgroundRemoval t="6593" b="86813" l="9524" r="89322"/>
                    </a14:imgEffect>
                  </a14:imgLayer>
                </a14:imgProps>
              </a:ext>
              <a:ext uri="{28A0092B-C50C-407E-A947-70E740481C1C}">
                <a14:useLocalDpi xmlns:a14="http://schemas.microsoft.com/office/drawing/2010/main" val="0"/>
              </a:ext>
            </a:extLst>
          </a:blip>
          <a:srcRect l="9016" t="5715" r="9445" b="10829"/>
          <a:stretch/>
        </p:blipFill>
        <p:spPr bwMode="auto">
          <a:xfrm>
            <a:off x="8517978" y="4593742"/>
            <a:ext cx="3233530" cy="1809043"/>
          </a:xfrm>
          <a:prstGeom prst="rect">
            <a:avLst/>
          </a:prstGeom>
          <a:noFill/>
          <a:ln>
            <a:noFill/>
          </a:ln>
          <a:extLst>
            <a:ext uri="{53640926-AAD7-44D8-BBD7-CCE9431645EC}">
              <a14:shadowObscured xmlns:a14="http://schemas.microsoft.com/office/drawing/2010/main"/>
            </a:ext>
          </a:extLst>
        </p:spPr>
      </p:pic>
      <p:sp>
        <p:nvSpPr>
          <p:cNvPr id="8" name="Rectángulo 7">
            <a:extLst>
              <a:ext uri="{FF2B5EF4-FFF2-40B4-BE49-F238E27FC236}">
                <a16:creationId xmlns:a16="http://schemas.microsoft.com/office/drawing/2014/main" id="{06FEDB19-9049-4D7E-A6C9-FE424D3DAAA3}"/>
              </a:ext>
            </a:extLst>
          </p:cNvPr>
          <p:cNvSpPr/>
          <p:nvPr/>
        </p:nvSpPr>
        <p:spPr>
          <a:xfrm>
            <a:off x="2035932" y="5702465"/>
            <a:ext cx="5816427" cy="700320"/>
          </a:xfrm>
          <a:prstGeom prst="rect">
            <a:avLst/>
          </a:prstGeom>
        </p:spPr>
        <p:txBody>
          <a:bodyPr wrap="square">
            <a:spAutoFit/>
          </a:bodyPr>
          <a:lstStyle/>
          <a:p>
            <a:pPr algn="ctr">
              <a:lnSpc>
                <a:spcPct val="115000"/>
              </a:lnSpc>
              <a:spcAft>
                <a:spcPts val="1000"/>
              </a:spcAft>
            </a:pPr>
            <a:r>
              <a:rPr lang="en-US" sz="1400" dirty="0">
                <a:solidFill>
                  <a:srgbClr val="1D2228"/>
                </a:solidFill>
                <a:latin typeface="Georgia" panose="02040502050405020303" pitchFamily="18" charset="0"/>
                <a:ea typeface="Times New Roman" panose="02020603050405020304" pitchFamily="18" charset="0"/>
                <a:cs typeface="Times New Roman" panose="02020603050405020304" pitchFamily="18" charset="0"/>
              </a:rPr>
              <a:t>TCRNL.(B) Ing. M. Sc. </a:t>
            </a:r>
            <a:r>
              <a:rPr lang="es-ES" sz="1400" dirty="0">
                <a:solidFill>
                  <a:srgbClr val="1D2228"/>
                </a:solidFill>
                <a:latin typeface="Georgia" panose="02040502050405020303" pitchFamily="18" charset="0"/>
                <a:ea typeface="Times New Roman" panose="02020603050405020304" pitchFamily="18" charset="0"/>
                <a:cs typeface="Times New Roman" panose="02020603050405020304" pitchFamily="18" charset="0"/>
              </a:rPr>
              <a:t>Wladimir Villacís</a:t>
            </a:r>
            <a:endParaRPr lang="es-EC" sz="1400" dirty="0">
              <a:latin typeface="Georgia" panose="02040502050405020303" pitchFamily="18" charset="0"/>
              <a:ea typeface="Calibri" panose="020F0502020204030204" pitchFamily="34" charset="0"/>
              <a:cs typeface="Times New Roman" panose="02020603050405020304" pitchFamily="18" charset="0"/>
            </a:endParaRPr>
          </a:p>
          <a:p>
            <a:pPr algn="ctr">
              <a:lnSpc>
                <a:spcPct val="115000"/>
              </a:lnSpc>
              <a:spcAft>
                <a:spcPts val="1000"/>
              </a:spcAft>
            </a:pPr>
            <a:r>
              <a:rPr lang="es-ES" sz="1400" b="1" dirty="0">
                <a:solidFill>
                  <a:srgbClr val="1D2228"/>
                </a:solidFill>
                <a:latin typeface="Georgia" panose="02040502050405020303" pitchFamily="18" charset="0"/>
                <a:ea typeface="Times New Roman" panose="02020603050405020304" pitchFamily="18" charset="0"/>
                <a:cs typeface="Times New Roman" panose="02020603050405020304" pitchFamily="18" charset="0"/>
              </a:rPr>
              <a:t>JEFE DEL CUERPO DE BOMBEROS DEL CANTON  QUERO</a:t>
            </a:r>
            <a:r>
              <a:rPr lang="es-ES" sz="1400" b="1" dirty="0">
                <a:solidFill>
                  <a:srgbClr val="1D2228"/>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EC" sz="14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Comprometidos  con la Transparencia y el Derecho de Acceso a la Información  Pública">
            <a:extLst>
              <a:ext uri="{FF2B5EF4-FFF2-40B4-BE49-F238E27FC236}">
                <a16:creationId xmlns:a16="http://schemas.microsoft.com/office/drawing/2014/main" id="{BEFEBBD9-96DA-40D1-9737-1F45C200DB3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6606" b="3178"/>
          <a:stretch/>
        </p:blipFill>
        <p:spPr bwMode="auto">
          <a:xfrm>
            <a:off x="2520607" y="1310336"/>
            <a:ext cx="5664561" cy="395412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067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6"/>
            <a:ext cx="8581264" cy="5570806"/>
          </a:xfrm>
        </p:spPr>
        <p:txBody>
          <a:bodyPr>
            <a:normAutofit/>
          </a:bodyPr>
          <a:lstStyle/>
          <a:p>
            <a:pPr lvl="0" algn="ctr"/>
            <a:r>
              <a:rPr lang="es-EC" sz="2400" b="1" dirty="0">
                <a:solidFill>
                  <a:schemeClr val="bg1"/>
                </a:solidFill>
                <a:latin typeface="Times New Roman" panose="02020603050405020304" pitchFamily="18" charset="0"/>
                <a:cs typeface="Times New Roman" panose="02020603050405020304" pitchFamily="18" charset="0"/>
              </a:rPr>
              <a:t>PRESUPUESTO DE GASTOS 2023</a:t>
            </a:r>
            <a:r>
              <a:rPr lang="es-ES" sz="2400" b="1" dirty="0">
                <a:solidFill>
                  <a:schemeClr val="bg1"/>
                </a:solidFill>
                <a:latin typeface="Times New Roman" panose="02020603050405020304" pitchFamily="18" charset="0"/>
                <a:cs typeface="Times New Roman" panose="02020603050405020304" pitchFamily="18" charset="0"/>
              </a:rPr>
              <a:t> </a:t>
            </a:r>
            <a:endParaRPr lang="es-EC" sz="2400" b="1" dirty="0">
              <a:solidFill>
                <a:schemeClr val="bg1"/>
              </a:solidFill>
              <a:latin typeface="Times New Roman" panose="02020603050405020304" pitchFamily="18" charset="0"/>
              <a:cs typeface="Times New Roman" panose="02020603050405020304" pitchFamily="18" charset="0"/>
            </a:endParaRPr>
          </a:p>
        </p:txBody>
      </p:sp>
      <p:graphicFrame>
        <p:nvGraphicFramePr>
          <p:cNvPr id="7" name="Gráfico 6">
            <a:extLst>
              <a:ext uri="{FF2B5EF4-FFF2-40B4-BE49-F238E27FC236}">
                <a16:creationId xmlns:a16="http://schemas.microsoft.com/office/drawing/2014/main" id="{0A1E8520-251B-4C69-9AC3-DA7EDA2875B4}"/>
              </a:ext>
            </a:extLst>
          </p:cNvPr>
          <p:cNvGraphicFramePr>
            <a:graphicFrameLocks/>
          </p:cNvGraphicFramePr>
          <p:nvPr>
            <p:extLst>
              <p:ext uri="{D42A27DB-BD31-4B8C-83A1-F6EECF244321}">
                <p14:modId xmlns:p14="http://schemas.microsoft.com/office/powerpoint/2010/main" val="4001357154"/>
              </p:ext>
            </p:extLst>
          </p:nvPr>
        </p:nvGraphicFramePr>
        <p:xfrm>
          <a:off x="729489" y="1109350"/>
          <a:ext cx="9726475" cy="53078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21071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099838" cy="10998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6"/>
            <a:ext cx="8581264" cy="5570806"/>
          </a:xfrm>
        </p:spPr>
        <p:txBody>
          <a:bodyPr>
            <a:normAutofit/>
          </a:bodyPr>
          <a:lstStyle/>
          <a:p>
            <a:pPr algn="ctr"/>
            <a:r>
              <a:rPr lang="es-ES" altLang="es-EC" sz="2400" b="1" i="1" u="sng" dirty="0">
                <a:solidFill>
                  <a:schemeClr val="bg1"/>
                </a:solidFill>
                <a:latin typeface="Calibri" panose="020F0502020204030204" pitchFamily="34" charset="0"/>
                <a:ea typeface="Times New Roman" panose="02020603050405020304" pitchFamily="18" charset="0"/>
                <a:cs typeface="Times New Roman" panose="02020603050405020304" pitchFamily="18" charset="0"/>
              </a:rPr>
              <a:t>ADQUISICIONES REPRESENTATIVAS DE BIENES DE CAPITAL 2023</a:t>
            </a:r>
            <a:endParaRPr lang="es-ES" altLang="es-EC" sz="2400" b="1" i="1" dirty="0">
              <a:solidFill>
                <a:schemeClr val="bg1"/>
              </a:solidFill>
              <a:latin typeface="Arial" panose="020B0604020202020204" pitchFamily="34" charset="0"/>
            </a:endParaRPr>
          </a:p>
          <a:p>
            <a:pPr lvl="0" algn="ctr"/>
            <a:endParaRPr lang="es-EC" sz="2400" b="1" dirty="0">
              <a:solidFill>
                <a:schemeClr val="bg1"/>
              </a:solidFill>
              <a:latin typeface="Times New Roman" panose="02020603050405020304" pitchFamily="18" charset="0"/>
              <a:cs typeface="Times New Roman" panose="02020603050405020304" pitchFamily="18" charset="0"/>
            </a:endParaRPr>
          </a:p>
        </p:txBody>
      </p:sp>
      <p:graphicFrame>
        <p:nvGraphicFramePr>
          <p:cNvPr id="2" name="Tabla 1">
            <a:extLst>
              <a:ext uri="{FF2B5EF4-FFF2-40B4-BE49-F238E27FC236}">
                <a16:creationId xmlns:a16="http://schemas.microsoft.com/office/drawing/2014/main" id="{1437F57B-8E64-4B46-8258-6856F9D4BB2D}"/>
              </a:ext>
            </a:extLst>
          </p:cNvPr>
          <p:cNvGraphicFramePr>
            <a:graphicFrameLocks noGrp="1"/>
          </p:cNvGraphicFramePr>
          <p:nvPr>
            <p:extLst>
              <p:ext uri="{D42A27DB-BD31-4B8C-83A1-F6EECF244321}">
                <p14:modId xmlns:p14="http://schemas.microsoft.com/office/powerpoint/2010/main" val="2200158690"/>
              </p:ext>
            </p:extLst>
          </p:nvPr>
        </p:nvGraphicFramePr>
        <p:xfrm>
          <a:off x="801876" y="1322281"/>
          <a:ext cx="7867651" cy="4848704"/>
        </p:xfrm>
        <a:graphic>
          <a:graphicData uri="http://schemas.openxmlformats.org/drawingml/2006/table">
            <a:tbl>
              <a:tblPr firstRow="1" firstCol="1" bandRow="1">
                <a:tableStyleId>{5C22544A-7EE6-4342-B048-85BDC9FD1C3A}</a:tableStyleId>
              </a:tblPr>
              <a:tblGrid>
                <a:gridCol w="1032390">
                  <a:extLst>
                    <a:ext uri="{9D8B030D-6E8A-4147-A177-3AD203B41FA5}">
                      <a16:colId xmlns:a16="http://schemas.microsoft.com/office/drawing/2014/main" val="1045270438"/>
                    </a:ext>
                  </a:extLst>
                </a:gridCol>
                <a:gridCol w="3609524">
                  <a:extLst>
                    <a:ext uri="{9D8B030D-6E8A-4147-A177-3AD203B41FA5}">
                      <a16:colId xmlns:a16="http://schemas.microsoft.com/office/drawing/2014/main" val="3459554278"/>
                    </a:ext>
                  </a:extLst>
                </a:gridCol>
                <a:gridCol w="789644">
                  <a:extLst>
                    <a:ext uri="{9D8B030D-6E8A-4147-A177-3AD203B41FA5}">
                      <a16:colId xmlns:a16="http://schemas.microsoft.com/office/drawing/2014/main" val="2357815330"/>
                    </a:ext>
                  </a:extLst>
                </a:gridCol>
                <a:gridCol w="1219486">
                  <a:extLst>
                    <a:ext uri="{9D8B030D-6E8A-4147-A177-3AD203B41FA5}">
                      <a16:colId xmlns:a16="http://schemas.microsoft.com/office/drawing/2014/main" val="913106258"/>
                    </a:ext>
                  </a:extLst>
                </a:gridCol>
                <a:gridCol w="1216607">
                  <a:extLst>
                    <a:ext uri="{9D8B030D-6E8A-4147-A177-3AD203B41FA5}">
                      <a16:colId xmlns:a16="http://schemas.microsoft.com/office/drawing/2014/main" val="3184722329"/>
                    </a:ext>
                  </a:extLst>
                </a:gridCol>
              </a:tblGrid>
              <a:tr h="434638">
                <a:tc gridSpan="5">
                  <a:txBody>
                    <a:bodyPr/>
                    <a:lstStyle/>
                    <a:p>
                      <a:pPr algn="just">
                        <a:lnSpc>
                          <a:spcPct val="115000"/>
                        </a:lnSpc>
                        <a:spcAft>
                          <a:spcPts val="0"/>
                        </a:spcAft>
                      </a:pPr>
                      <a:r>
                        <a:rPr lang="es-EC" sz="1200" dirty="0">
                          <a:effectLst/>
                        </a:rPr>
                        <a:t>ADQUISICIONES</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261775974"/>
                  </a:ext>
                </a:extLst>
              </a:tr>
              <a:tr h="663238">
                <a:tc>
                  <a:txBody>
                    <a:bodyPr/>
                    <a:lstStyle/>
                    <a:p>
                      <a:pPr algn="just">
                        <a:lnSpc>
                          <a:spcPct val="115000"/>
                        </a:lnSpc>
                        <a:spcAft>
                          <a:spcPts val="0"/>
                        </a:spcAft>
                      </a:pPr>
                      <a:r>
                        <a:rPr lang="es-EC" sz="1200">
                          <a:effectLst/>
                        </a:rPr>
                        <a:t>Cantidad</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Nombre</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Estado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F. Compra</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V. Total</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62752389"/>
                  </a:ext>
                </a:extLst>
              </a:tr>
              <a:tr h="663238">
                <a:tc>
                  <a:txBody>
                    <a:bodyPr/>
                    <a:lstStyle/>
                    <a:p>
                      <a:pPr algn="just">
                        <a:lnSpc>
                          <a:spcPct val="115000"/>
                        </a:lnSpc>
                        <a:spcAft>
                          <a:spcPts val="0"/>
                        </a:spcAft>
                      </a:pPr>
                      <a:r>
                        <a:rPr lang="es-EC" sz="1200">
                          <a:effectLst/>
                        </a:rPr>
                        <a:t>4</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Bota bombero Lesna Estructural</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Bueno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9/6/2023</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1900.00</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33624619"/>
                  </a:ext>
                </a:extLst>
              </a:tr>
              <a:tr h="663238">
                <a:tc>
                  <a:txBody>
                    <a:bodyPr/>
                    <a:lstStyle/>
                    <a:p>
                      <a:pPr algn="just">
                        <a:lnSpc>
                          <a:spcPct val="115000"/>
                        </a:lnSpc>
                        <a:spcAft>
                          <a:spcPts val="0"/>
                        </a:spcAft>
                      </a:pPr>
                      <a:r>
                        <a:rPr lang="es-EC" sz="1200">
                          <a:effectLst/>
                        </a:rPr>
                        <a:t>1</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Traje estructural</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Bueno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9/6/2023</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2305.07</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45463410"/>
                  </a:ext>
                </a:extLst>
              </a:tr>
              <a:tr h="663238">
                <a:tc>
                  <a:txBody>
                    <a:bodyPr/>
                    <a:lstStyle/>
                    <a:p>
                      <a:pPr algn="just">
                        <a:lnSpc>
                          <a:spcPct val="115000"/>
                        </a:lnSpc>
                        <a:spcAft>
                          <a:spcPts val="0"/>
                        </a:spcAft>
                      </a:pPr>
                      <a:r>
                        <a:rPr lang="es-EC" sz="1200">
                          <a:effectLst/>
                        </a:rPr>
                        <a:t>1</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Repetidora VHF Digital</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Bueno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27/9/2023</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4600.00</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9022371"/>
                  </a:ext>
                </a:extLst>
              </a:tr>
              <a:tr h="663238">
                <a:tc>
                  <a:txBody>
                    <a:bodyPr/>
                    <a:lstStyle/>
                    <a:p>
                      <a:pPr algn="just">
                        <a:lnSpc>
                          <a:spcPct val="115000"/>
                        </a:lnSpc>
                        <a:spcAft>
                          <a:spcPts val="0"/>
                        </a:spcAft>
                      </a:pPr>
                      <a:r>
                        <a:rPr lang="es-EC" sz="1200">
                          <a:effectLst/>
                        </a:rPr>
                        <a:t>1</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Ambulancia tipo II</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Bueno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1/12/2023</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94839.39</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08675"/>
                  </a:ext>
                </a:extLst>
              </a:tr>
              <a:tr h="434638">
                <a:tc gridSpan="5">
                  <a:txBody>
                    <a:bodyPr/>
                    <a:lstStyle/>
                    <a:p>
                      <a:pPr algn="just">
                        <a:lnSpc>
                          <a:spcPct val="115000"/>
                        </a:lnSpc>
                        <a:spcAft>
                          <a:spcPts val="0"/>
                        </a:spcAft>
                      </a:pPr>
                      <a:r>
                        <a:rPr lang="es-EC" sz="1200">
                          <a:effectLst/>
                        </a:rPr>
                        <a:t>DONACIONES</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253245660"/>
                  </a:ext>
                </a:extLst>
              </a:tr>
              <a:tr h="663238">
                <a:tc>
                  <a:txBody>
                    <a:bodyPr/>
                    <a:lstStyle/>
                    <a:p>
                      <a:pPr algn="just">
                        <a:lnSpc>
                          <a:spcPct val="115000"/>
                        </a:lnSpc>
                        <a:spcAft>
                          <a:spcPts val="0"/>
                        </a:spcAft>
                      </a:pPr>
                      <a:r>
                        <a:rPr lang="es-EC" sz="1200">
                          <a:effectLst/>
                        </a:rPr>
                        <a:t>1</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Terreno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Bueno</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a:effectLst/>
                        </a:rPr>
                        <a:t>may-23</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s-EC" sz="1200" dirty="0">
                          <a:effectLst/>
                        </a:rPr>
                        <a:t>127520.87</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02302483"/>
                  </a:ext>
                </a:extLst>
              </a:tr>
            </a:tbl>
          </a:graphicData>
        </a:graphic>
      </p:graphicFrame>
      <p:pic>
        <p:nvPicPr>
          <p:cNvPr id="6" name="Imagen 5">
            <a:extLst>
              <a:ext uri="{FF2B5EF4-FFF2-40B4-BE49-F238E27FC236}">
                <a16:creationId xmlns:a16="http://schemas.microsoft.com/office/drawing/2014/main" id="{19692FBC-6A55-42C1-8271-2B8B512C5A0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867911" y="1322281"/>
            <a:ext cx="2181225" cy="1476992"/>
          </a:xfrm>
          <a:prstGeom prst="rect">
            <a:avLst/>
          </a:prstGeom>
        </p:spPr>
      </p:pic>
      <p:pic>
        <p:nvPicPr>
          <p:cNvPr id="7" name="Imagen 6">
            <a:extLst>
              <a:ext uri="{FF2B5EF4-FFF2-40B4-BE49-F238E27FC236}">
                <a16:creationId xmlns:a16="http://schemas.microsoft.com/office/drawing/2014/main" id="{9A4AF516-AFD9-4D71-934D-014886C4BC0E}"/>
              </a:ext>
            </a:extLst>
          </p:cNvPr>
          <p:cNvPicPr/>
          <p:nvPr/>
        </p:nvPicPr>
        <p:blipFill rotWithShape="1">
          <a:blip r:embed="rId4" cstate="print">
            <a:extLst>
              <a:ext uri="{28A0092B-C50C-407E-A947-70E740481C1C}">
                <a14:useLocalDpi xmlns:a14="http://schemas.microsoft.com/office/drawing/2010/main" val="0"/>
              </a:ext>
            </a:extLst>
          </a:blip>
          <a:srcRect l="7836" t="10832" r="2386" b="33210"/>
          <a:stretch/>
        </p:blipFill>
        <p:spPr bwMode="auto">
          <a:xfrm>
            <a:off x="8861774" y="2924457"/>
            <a:ext cx="2181225" cy="1739265"/>
          </a:xfrm>
          <a:prstGeom prst="rect">
            <a:avLst/>
          </a:prstGeom>
          <a:ln>
            <a:noFill/>
          </a:ln>
          <a:extLst>
            <a:ext uri="{53640926-AAD7-44D8-BBD7-CCE9431645EC}">
              <a14:shadowObscured xmlns:a14="http://schemas.microsoft.com/office/drawing/2010/main"/>
            </a:ext>
          </a:extLst>
        </p:spPr>
      </p:pic>
      <p:pic>
        <p:nvPicPr>
          <p:cNvPr id="8" name="Imagen 7">
            <a:extLst>
              <a:ext uri="{FF2B5EF4-FFF2-40B4-BE49-F238E27FC236}">
                <a16:creationId xmlns:a16="http://schemas.microsoft.com/office/drawing/2014/main" id="{3C91633E-0139-4165-B573-4CD966649199}"/>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8870924" y="4848154"/>
            <a:ext cx="2519200" cy="1739265"/>
          </a:xfrm>
          <a:prstGeom prst="rect">
            <a:avLst/>
          </a:prstGeom>
        </p:spPr>
      </p:pic>
    </p:spTree>
    <p:extLst>
      <p:ext uri="{BB962C8B-B14F-4D97-AF65-F5344CB8AC3E}">
        <p14:creationId xmlns:p14="http://schemas.microsoft.com/office/powerpoint/2010/main" val="661082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6"/>
            <a:ext cx="8581264" cy="5570806"/>
          </a:xfrm>
        </p:spPr>
        <p:txBody>
          <a:bodyPr>
            <a:normAutofit/>
          </a:bodyPr>
          <a:lstStyle/>
          <a:p>
            <a:pPr algn="ctr"/>
            <a:r>
              <a:rPr lang="es-EC" sz="2400" b="1" i="1" u="sng" dirty="0">
                <a:solidFill>
                  <a:schemeClr val="bg1"/>
                </a:solidFill>
                <a:latin typeface="Times New Roman" panose="02020603050405020304" pitchFamily="18" charset="0"/>
                <a:cs typeface="Times New Roman" panose="02020603050405020304" pitchFamily="18" charset="0"/>
              </a:rPr>
              <a:t>COMPRAS PÚBLICAS </a:t>
            </a:r>
            <a:r>
              <a:rPr lang="es-EC" sz="2400" b="1" u="sng" dirty="0">
                <a:solidFill>
                  <a:schemeClr val="bg1"/>
                </a:solidFill>
                <a:latin typeface="Times New Roman" panose="02020603050405020304" pitchFamily="18" charset="0"/>
                <a:cs typeface="Times New Roman" panose="02020603050405020304" pitchFamily="18" charset="0"/>
              </a:rPr>
              <a:t>2023</a:t>
            </a:r>
          </a:p>
        </p:txBody>
      </p:sp>
      <p:graphicFrame>
        <p:nvGraphicFramePr>
          <p:cNvPr id="3" name="Tabla 2">
            <a:extLst>
              <a:ext uri="{FF2B5EF4-FFF2-40B4-BE49-F238E27FC236}">
                <a16:creationId xmlns:a16="http://schemas.microsoft.com/office/drawing/2014/main" id="{CCCEA306-4D00-41F0-900B-F2960B494AF7}"/>
              </a:ext>
            </a:extLst>
          </p:cNvPr>
          <p:cNvGraphicFramePr>
            <a:graphicFrameLocks noGrp="1"/>
          </p:cNvGraphicFramePr>
          <p:nvPr>
            <p:extLst>
              <p:ext uri="{D42A27DB-BD31-4B8C-83A1-F6EECF244321}">
                <p14:modId xmlns:p14="http://schemas.microsoft.com/office/powerpoint/2010/main" val="658224493"/>
              </p:ext>
            </p:extLst>
          </p:nvPr>
        </p:nvGraphicFramePr>
        <p:xfrm>
          <a:off x="2305684" y="1485422"/>
          <a:ext cx="6228715" cy="4173255"/>
        </p:xfrm>
        <a:graphic>
          <a:graphicData uri="http://schemas.openxmlformats.org/drawingml/2006/table">
            <a:tbl>
              <a:tblPr firstRow="1" firstCol="1" bandRow="1">
                <a:tableStyleId>{5C22544A-7EE6-4342-B048-85BDC9FD1C3A}</a:tableStyleId>
              </a:tblPr>
              <a:tblGrid>
                <a:gridCol w="2733623">
                  <a:extLst>
                    <a:ext uri="{9D8B030D-6E8A-4147-A177-3AD203B41FA5}">
                      <a16:colId xmlns:a16="http://schemas.microsoft.com/office/drawing/2014/main" val="2174033739"/>
                    </a:ext>
                  </a:extLst>
                </a:gridCol>
                <a:gridCol w="1146370">
                  <a:extLst>
                    <a:ext uri="{9D8B030D-6E8A-4147-A177-3AD203B41FA5}">
                      <a16:colId xmlns:a16="http://schemas.microsoft.com/office/drawing/2014/main" val="1931100844"/>
                    </a:ext>
                  </a:extLst>
                </a:gridCol>
                <a:gridCol w="2348722">
                  <a:extLst>
                    <a:ext uri="{9D8B030D-6E8A-4147-A177-3AD203B41FA5}">
                      <a16:colId xmlns:a16="http://schemas.microsoft.com/office/drawing/2014/main" val="4029283571"/>
                    </a:ext>
                  </a:extLst>
                </a:gridCol>
              </a:tblGrid>
              <a:tr h="362381">
                <a:tc rowSpan="2">
                  <a:txBody>
                    <a:bodyPr/>
                    <a:lstStyle/>
                    <a:p>
                      <a:pPr algn="ctr">
                        <a:lnSpc>
                          <a:spcPct val="300000"/>
                        </a:lnSpc>
                        <a:spcAft>
                          <a:spcPts val="0"/>
                        </a:spcAft>
                      </a:pPr>
                      <a:r>
                        <a:rPr lang="es-EC" sz="1200" dirty="0">
                          <a:solidFill>
                            <a:schemeClr val="bg1"/>
                          </a:solidFill>
                          <a:effectLst/>
                        </a:rPr>
                        <a:t>TIPO DE PROCESO</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gridSpan="2">
                  <a:txBody>
                    <a:bodyPr/>
                    <a:lstStyle/>
                    <a:p>
                      <a:pPr algn="just">
                        <a:lnSpc>
                          <a:spcPct val="115000"/>
                        </a:lnSpc>
                        <a:spcAft>
                          <a:spcPts val="0"/>
                        </a:spcAft>
                      </a:pPr>
                      <a:r>
                        <a:rPr lang="es-EC" sz="1200">
                          <a:solidFill>
                            <a:schemeClr val="bg1"/>
                          </a:solidFill>
                          <a:effectLst/>
                        </a:rPr>
                        <a:t>2023</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hMerge="1">
                  <a:txBody>
                    <a:bodyPr/>
                    <a:lstStyle/>
                    <a:p>
                      <a:endParaRPr lang="es-EC"/>
                    </a:p>
                  </a:txBody>
                  <a:tcPr/>
                </a:tc>
                <a:extLst>
                  <a:ext uri="{0D108BD9-81ED-4DB2-BD59-A6C34878D82A}">
                    <a16:rowId xmlns:a16="http://schemas.microsoft.com/office/drawing/2014/main" val="2889192870"/>
                  </a:ext>
                </a:extLst>
              </a:tr>
              <a:tr h="1477474">
                <a:tc vMerge="1">
                  <a:txBody>
                    <a:bodyPr/>
                    <a:lstStyle/>
                    <a:p>
                      <a:endParaRPr lang="es-EC"/>
                    </a:p>
                  </a:txBody>
                  <a:tcPr/>
                </a:tc>
                <a:tc>
                  <a:txBody>
                    <a:bodyPr/>
                    <a:lstStyle/>
                    <a:p>
                      <a:pPr algn="just">
                        <a:lnSpc>
                          <a:spcPct val="115000"/>
                        </a:lnSpc>
                        <a:spcAft>
                          <a:spcPts val="0"/>
                        </a:spcAft>
                      </a:pPr>
                      <a:r>
                        <a:rPr lang="es-EC" sz="1200">
                          <a:solidFill>
                            <a:schemeClr val="bg1"/>
                          </a:solidFill>
                          <a:effectLst/>
                        </a:rPr>
                        <a:t>N° DE PROCESOS</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solidFill>
                      <a:schemeClr val="tx1">
                        <a:lumMod val="85000"/>
                      </a:schemeClr>
                    </a:solidFill>
                  </a:tcPr>
                </a:tc>
                <a:tc>
                  <a:txBody>
                    <a:bodyPr/>
                    <a:lstStyle/>
                    <a:p>
                      <a:pPr algn="just">
                        <a:lnSpc>
                          <a:spcPct val="115000"/>
                        </a:lnSpc>
                        <a:spcAft>
                          <a:spcPts val="0"/>
                        </a:spcAft>
                      </a:pPr>
                      <a:r>
                        <a:rPr lang="es-EC" sz="1200" dirty="0">
                          <a:solidFill>
                            <a:schemeClr val="bg1"/>
                          </a:solidFill>
                          <a:effectLst/>
                        </a:rPr>
                        <a:t>VALOR</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3129678283"/>
                  </a:ext>
                </a:extLst>
              </a:tr>
              <a:tr h="635776">
                <a:tc>
                  <a:txBody>
                    <a:bodyPr/>
                    <a:lstStyle/>
                    <a:p>
                      <a:pPr algn="just">
                        <a:lnSpc>
                          <a:spcPct val="115000"/>
                        </a:lnSpc>
                        <a:spcAft>
                          <a:spcPts val="0"/>
                        </a:spcAft>
                      </a:pPr>
                      <a:r>
                        <a:rPr lang="es-EC" sz="1200">
                          <a:solidFill>
                            <a:schemeClr val="bg1"/>
                          </a:solidFill>
                          <a:effectLst/>
                        </a:rPr>
                        <a:t>ÍNFIMA CUATÍA</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32</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400" dirty="0">
                          <a:solidFill>
                            <a:schemeClr val="bg1"/>
                          </a:solidFill>
                          <a:effectLst/>
                        </a:rPr>
                        <a:t>$25619.95</a:t>
                      </a:r>
                      <a:endParaRPr lang="es-EC" sz="1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4253354580"/>
                  </a:ext>
                </a:extLst>
              </a:tr>
              <a:tr h="484734">
                <a:tc>
                  <a:txBody>
                    <a:bodyPr/>
                    <a:lstStyle/>
                    <a:p>
                      <a:pPr algn="just">
                        <a:lnSpc>
                          <a:spcPct val="115000"/>
                        </a:lnSpc>
                        <a:spcAft>
                          <a:spcPts val="0"/>
                        </a:spcAft>
                      </a:pPr>
                      <a:r>
                        <a:rPr lang="es-EC" sz="1200" dirty="0">
                          <a:solidFill>
                            <a:schemeClr val="bg1"/>
                          </a:solidFill>
                          <a:effectLst/>
                        </a:rPr>
                        <a:t>SUBASTA INVERSA</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1</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400" dirty="0">
                          <a:solidFill>
                            <a:schemeClr val="bg1"/>
                          </a:solidFill>
                          <a:effectLst/>
                        </a:rPr>
                        <a:t>$94839.39</a:t>
                      </a:r>
                      <a:endParaRPr lang="es-EC" sz="1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1587337155"/>
                  </a:ext>
                </a:extLst>
              </a:tr>
              <a:tr h="462488">
                <a:tc>
                  <a:txBody>
                    <a:bodyPr/>
                    <a:lstStyle/>
                    <a:p>
                      <a:pPr algn="just">
                        <a:lnSpc>
                          <a:spcPct val="115000"/>
                        </a:lnSpc>
                        <a:spcAft>
                          <a:spcPts val="0"/>
                        </a:spcAft>
                      </a:pPr>
                      <a:r>
                        <a:rPr lang="es-EC" sz="1200">
                          <a:solidFill>
                            <a:schemeClr val="bg1"/>
                          </a:solidFill>
                          <a:effectLst/>
                        </a:rPr>
                        <a:t>CATÁLOGO ELECTRÓNICO</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6</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400" dirty="0">
                          <a:solidFill>
                            <a:schemeClr val="bg1"/>
                          </a:solidFill>
                          <a:effectLst/>
                        </a:rPr>
                        <a:t>$968.21</a:t>
                      </a:r>
                      <a:endParaRPr lang="es-EC" sz="14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1310411095"/>
                  </a:ext>
                </a:extLst>
              </a:tr>
              <a:tr h="750402">
                <a:tc>
                  <a:txBody>
                    <a:bodyPr/>
                    <a:lstStyle/>
                    <a:p>
                      <a:pPr algn="just">
                        <a:lnSpc>
                          <a:spcPct val="115000"/>
                        </a:lnSpc>
                        <a:spcAft>
                          <a:spcPts val="0"/>
                        </a:spcAft>
                      </a:pPr>
                      <a:r>
                        <a:rPr lang="es-EC" sz="1200">
                          <a:solidFill>
                            <a:schemeClr val="bg1"/>
                          </a:solidFill>
                          <a:effectLst/>
                        </a:rPr>
                        <a:t>TOTAL</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b="1" dirty="0">
                          <a:solidFill>
                            <a:schemeClr val="bg1"/>
                          </a:solidFill>
                          <a:effectLst/>
                        </a:rPr>
                        <a:t>39</a:t>
                      </a:r>
                      <a:endParaRPr lang="es-EC" sz="11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400" b="1" dirty="0">
                          <a:solidFill>
                            <a:schemeClr val="bg1"/>
                          </a:solidFill>
                          <a:effectLst/>
                        </a:rPr>
                        <a:t>$121427.55</a:t>
                      </a:r>
                      <a:endParaRPr lang="es-EC" sz="14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1737075522"/>
                  </a:ext>
                </a:extLst>
              </a:tr>
            </a:tbl>
          </a:graphicData>
        </a:graphic>
      </p:graphicFrame>
    </p:spTree>
    <p:extLst>
      <p:ext uri="{BB962C8B-B14F-4D97-AF65-F5344CB8AC3E}">
        <p14:creationId xmlns:p14="http://schemas.microsoft.com/office/powerpoint/2010/main" val="298671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5"/>
            <a:ext cx="10646998" cy="5615487"/>
          </a:xfrm>
        </p:spPr>
        <p:txBody>
          <a:bodyPr>
            <a:normAutofit/>
          </a:bodyPr>
          <a:lstStyle/>
          <a:p>
            <a:pPr algn="ctr"/>
            <a:r>
              <a:rPr lang="es-ES" sz="2400" b="1" dirty="0">
                <a:solidFill>
                  <a:schemeClr val="bg1"/>
                </a:solidFill>
                <a:latin typeface="Times New Roman" panose="02020603050405020304" pitchFamily="18" charset="0"/>
                <a:cs typeface="Times New Roman" panose="02020603050405020304" pitchFamily="18" charset="0"/>
              </a:rPr>
              <a:t>EMERGENCIAS ATENDIDAS EN EL AÑO 2023</a:t>
            </a:r>
            <a:endParaRPr lang="es-EC" sz="2400" b="1" dirty="0">
              <a:solidFill>
                <a:schemeClr val="bg1"/>
              </a:solidFill>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FFCD38D9-45F4-41DF-98A0-7D19E82F341B}"/>
              </a:ext>
            </a:extLst>
          </p:cNvPr>
          <p:cNvPicPr/>
          <p:nvPr/>
        </p:nvPicPr>
        <p:blipFill rotWithShape="1">
          <a:blip r:embed="rId3">
            <a:extLst>
              <a:ext uri="{28A0092B-C50C-407E-A947-70E740481C1C}">
                <a14:useLocalDpi xmlns:a14="http://schemas.microsoft.com/office/drawing/2010/main" val="0"/>
              </a:ext>
            </a:extLst>
          </a:blip>
          <a:srcRect l="2659" t="9195" b="13621"/>
          <a:stretch/>
        </p:blipFill>
        <p:spPr bwMode="auto">
          <a:xfrm>
            <a:off x="662609" y="1057237"/>
            <a:ext cx="9958498" cy="37665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7" name="Imagen 6">
            <a:extLst>
              <a:ext uri="{FF2B5EF4-FFF2-40B4-BE49-F238E27FC236}">
                <a16:creationId xmlns:a16="http://schemas.microsoft.com/office/drawing/2014/main" id="{1B2D2633-5632-433C-9820-230D4D570B2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403024" y="5242211"/>
            <a:ext cx="2079624" cy="13345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n 7">
            <a:extLst>
              <a:ext uri="{FF2B5EF4-FFF2-40B4-BE49-F238E27FC236}">
                <a16:creationId xmlns:a16="http://schemas.microsoft.com/office/drawing/2014/main" id="{B3E4EF65-D431-4658-8CEA-33D41142CAC7}"/>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424165" y="5115339"/>
            <a:ext cx="1928635" cy="15883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a:extLst>
              <a:ext uri="{FF2B5EF4-FFF2-40B4-BE49-F238E27FC236}">
                <a16:creationId xmlns:a16="http://schemas.microsoft.com/office/drawing/2014/main" id="{108216F8-F9D5-44CE-90D2-06772F354DF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5028374" y="5022574"/>
            <a:ext cx="1928635" cy="16811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9800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7BD47EDB-AF52-4012-8DD1-3F558380A7EF}"/>
              </a:ext>
            </a:extLst>
          </p:cNvPr>
          <p:cNvGraphicFramePr>
            <a:graphicFrameLocks noGrp="1"/>
          </p:cNvGraphicFramePr>
          <p:nvPr>
            <p:ph idx="1"/>
            <p:extLst>
              <p:ext uri="{D42A27DB-BD31-4B8C-83A1-F6EECF244321}">
                <p14:modId xmlns:p14="http://schemas.microsoft.com/office/powerpoint/2010/main" val="536622419"/>
              </p:ext>
            </p:extLst>
          </p:nvPr>
        </p:nvGraphicFramePr>
        <p:xfrm>
          <a:off x="954156" y="2955235"/>
          <a:ext cx="6268279" cy="3299791"/>
        </p:xfrm>
        <a:graphic>
          <a:graphicData uri="http://schemas.openxmlformats.org/drawingml/2006/table">
            <a:tbl>
              <a:tblPr firstRow="1" firstCol="1" bandRow="1">
                <a:tableStyleId>{5C22544A-7EE6-4342-B048-85BDC9FD1C3A}</a:tableStyleId>
              </a:tblPr>
              <a:tblGrid>
                <a:gridCol w="1419567">
                  <a:extLst>
                    <a:ext uri="{9D8B030D-6E8A-4147-A177-3AD203B41FA5}">
                      <a16:colId xmlns:a16="http://schemas.microsoft.com/office/drawing/2014/main" val="4270110570"/>
                    </a:ext>
                  </a:extLst>
                </a:gridCol>
                <a:gridCol w="1710149">
                  <a:extLst>
                    <a:ext uri="{9D8B030D-6E8A-4147-A177-3AD203B41FA5}">
                      <a16:colId xmlns:a16="http://schemas.microsoft.com/office/drawing/2014/main" val="984996441"/>
                    </a:ext>
                  </a:extLst>
                </a:gridCol>
                <a:gridCol w="1870072">
                  <a:extLst>
                    <a:ext uri="{9D8B030D-6E8A-4147-A177-3AD203B41FA5}">
                      <a16:colId xmlns:a16="http://schemas.microsoft.com/office/drawing/2014/main" val="3664843698"/>
                    </a:ext>
                  </a:extLst>
                </a:gridCol>
                <a:gridCol w="1268491">
                  <a:extLst>
                    <a:ext uri="{9D8B030D-6E8A-4147-A177-3AD203B41FA5}">
                      <a16:colId xmlns:a16="http://schemas.microsoft.com/office/drawing/2014/main" val="2947958650"/>
                    </a:ext>
                  </a:extLst>
                </a:gridCol>
              </a:tblGrid>
              <a:tr h="431174">
                <a:tc gridSpan="4">
                  <a:txBody>
                    <a:bodyPr/>
                    <a:lstStyle/>
                    <a:p>
                      <a:pPr algn="ctr">
                        <a:lnSpc>
                          <a:spcPct val="115000"/>
                        </a:lnSpc>
                        <a:spcAft>
                          <a:spcPts val="0"/>
                        </a:spcAft>
                      </a:pPr>
                      <a:r>
                        <a:rPr lang="es-EC" sz="1200" dirty="0">
                          <a:solidFill>
                            <a:schemeClr val="bg1"/>
                          </a:solidFill>
                          <a:effectLst/>
                        </a:rPr>
                        <a:t>Principales resultados alcanzados por cada objetivo estratégico.</a:t>
                      </a:r>
                      <a:endParaRPr lang="es-EC" sz="1100" dirty="0">
                        <a:solidFill>
                          <a:schemeClr val="bg1"/>
                        </a:solidFill>
                        <a:effectLst/>
                      </a:endParaRPr>
                    </a:p>
                    <a:p>
                      <a:pPr algn="just">
                        <a:lnSpc>
                          <a:spcPct val="115000"/>
                        </a:lnSpc>
                        <a:spcAft>
                          <a:spcPts val="0"/>
                        </a:spcAft>
                      </a:pPr>
                      <a:r>
                        <a:rPr lang="es-EC" sz="1200" dirty="0">
                          <a:solidFill>
                            <a:schemeClr val="bg1"/>
                          </a:solidFill>
                          <a:effectLst/>
                        </a:rPr>
                        <a:t> </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039317910"/>
                  </a:ext>
                </a:extLst>
              </a:tr>
              <a:tr h="654198">
                <a:tc>
                  <a:txBody>
                    <a:bodyPr/>
                    <a:lstStyle/>
                    <a:p>
                      <a:pPr algn="just">
                        <a:lnSpc>
                          <a:spcPct val="115000"/>
                        </a:lnSpc>
                        <a:spcAft>
                          <a:spcPts val="0"/>
                        </a:spcAft>
                      </a:pPr>
                      <a:r>
                        <a:rPr lang="es-EC" sz="1200">
                          <a:solidFill>
                            <a:schemeClr val="bg1"/>
                          </a:solidFill>
                          <a:effectLst/>
                        </a:rPr>
                        <a:t>Nombre del proyecto</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Objetivo Estratégico Institucional</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Logros alcanzados</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Beneficiarios –Productos.</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1073086512"/>
                  </a:ext>
                </a:extLst>
              </a:tr>
              <a:tr h="2214419">
                <a:tc>
                  <a:txBody>
                    <a:bodyPr/>
                    <a:lstStyle/>
                    <a:p>
                      <a:pPr algn="just">
                        <a:lnSpc>
                          <a:spcPct val="115000"/>
                        </a:lnSpc>
                        <a:spcAft>
                          <a:spcPts val="0"/>
                        </a:spcAft>
                      </a:pPr>
                      <a:r>
                        <a:rPr lang="es-EC" sz="1200" dirty="0">
                          <a:solidFill>
                            <a:schemeClr val="bg1"/>
                          </a:solidFill>
                          <a:effectLst/>
                        </a:rPr>
                        <a:t>Vacacionales con el Cuerpo de Bomberos Quero 2023.</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a:solidFill>
                            <a:schemeClr val="bg1"/>
                          </a:solidFill>
                          <a:effectLst/>
                        </a:rPr>
                        <a:t>Fomentar la cultura de prevención y vinculación con la colectividad.</a:t>
                      </a:r>
                      <a:endParaRPr lang="es-EC" sz="1100">
                        <a:solidFill>
                          <a:schemeClr val="bg1"/>
                        </a:solidFill>
                        <a:effectLst/>
                      </a:endParaRPr>
                    </a:p>
                    <a:p>
                      <a:pPr algn="just">
                        <a:lnSpc>
                          <a:spcPct val="115000"/>
                        </a:lnSpc>
                        <a:spcAft>
                          <a:spcPts val="0"/>
                        </a:spcAft>
                      </a:pPr>
                      <a:r>
                        <a:rPr lang="es-EC" sz="1200">
                          <a:solidFill>
                            <a:schemeClr val="bg1"/>
                          </a:solidFill>
                          <a:effectLst/>
                        </a:rPr>
                        <a:t> </a:t>
                      </a:r>
                      <a:endParaRPr lang="es-EC" sz="11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dirty="0">
                          <a:solidFill>
                            <a:schemeClr val="bg1"/>
                          </a:solidFill>
                          <a:effectLst/>
                        </a:rPr>
                        <a:t>Tener conocimientos básicos sobre primeros auxilios </a:t>
                      </a:r>
                      <a:endParaRPr lang="es-EC" sz="1100" dirty="0">
                        <a:solidFill>
                          <a:schemeClr val="bg1"/>
                        </a:solidFill>
                        <a:effectLst/>
                      </a:endParaRPr>
                    </a:p>
                    <a:p>
                      <a:pPr algn="just">
                        <a:lnSpc>
                          <a:spcPct val="115000"/>
                        </a:lnSpc>
                        <a:spcAft>
                          <a:spcPts val="0"/>
                        </a:spcAft>
                      </a:pPr>
                      <a:r>
                        <a:rPr lang="es-EC" sz="1200" dirty="0">
                          <a:solidFill>
                            <a:schemeClr val="bg1"/>
                          </a:solidFill>
                          <a:effectLst/>
                        </a:rPr>
                        <a:t>Conocer las medidas preventivas contra incendios </a:t>
                      </a:r>
                      <a:endParaRPr lang="es-EC" sz="1100" dirty="0">
                        <a:solidFill>
                          <a:schemeClr val="bg1"/>
                        </a:solidFill>
                        <a:effectLst/>
                      </a:endParaRPr>
                    </a:p>
                    <a:p>
                      <a:pPr algn="just">
                        <a:lnSpc>
                          <a:spcPct val="115000"/>
                        </a:lnSpc>
                        <a:spcAft>
                          <a:spcPts val="0"/>
                        </a:spcAft>
                      </a:pPr>
                      <a:r>
                        <a:rPr lang="es-EC" sz="1200" dirty="0">
                          <a:solidFill>
                            <a:schemeClr val="bg1"/>
                          </a:solidFill>
                          <a:effectLst/>
                        </a:rPr>
                        <a:t>Instrucción formal </a:t>
                      </a:r>
                      <a:endParaRPr lang="es-EC" sz="1100" dirty="0">
                        <a:solidFill>
                          <a:schemeClr val="bg1"/>
                        </a:solidFill>
                        <a:effectLst/>
                      </a:endParaRPr>
                    </a:p>
                    <a:p>
                      <a:pPr algn="just">
                        <a:lnSpc>
                          <a:spcPct val="115000"/>
                        </a:lnSpc>
                        <a:spcAft>
                          <a:spcPts val="0"/>
                        </a:spcAft>
                      </a:pPr>
                      <a:r>
                        <a:rPr lang="es-EC" sz="1200" dirty="0">
                          <a:solidFill>
                            <a:schemeClr val="bg1"/>
                          </a:solidFill>
                          <a:effectLst/>
                        </a:rPr>
                        <a:t> </a:t>
                      </a:r>
                      <a:endParaRPr lang="es-EC" sz="1100" dirty="0">
                        <a:solidFill>
                          <a:schemeClr val="bg1"/>
                        </a:solidFill>
                        <a:effectLst/>
                      </a:endParaRPr>
                    </a:p>
                    <a:p>
                      <a:pPr algn="just">
                        <a:lnSpc>
                          <a:spcPct val="115000"/>
                        </a:lnSpc>
                        <a:spcAft>
                          <a:spcPts val="0"/>
                        </a:spcAft>
                      </a:pPr>
                      <a:r>
                        <a:rPr lang="es-EC" sz="1200" dirty="0">
                          <a:solidFill>
                            <a:schemeClr val="bg1"/>
                          </a:solidFill>
                          <a:effectLst/>
                        </a:rPr>
                        <a:t> </a:t>
                      </a:r>
                      <a:endParaRPr lang="es-EC" sz="1100" dirty="0">
                        <a:solidFill>
                          <a:schemeClr val="bg1"/>
                        </a:solidFill>
                        <a:effectLst/>
                      </a:endParaRPr>
                    </a:p>
                    <a:p>
                      <a:pPr algn="just">
                        <a:lnSpc>
                          <a:spcPct val="115000"/>
                        </a:lnSpc>
                        <a:spcAft>
                          <a:spcPts val="0"/>
                        </a:spcAft>
                      </a:pPr>
                      <a:r>
                        <a:rPr lang="es-EC" sz="1200" dirty="0">
                          <a:solidFill>
                            <a:schemeClr val="bg1"/>
                          </a:solidFill>
                          <a:effectLst/>
                        </a:rPr>
                        <a:t> </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tc>
                  <a:txBody>
                    <a:bodyPr/>
                    <a:lstStyle/>
                    <a:p>
                      <a:pPr algn="just">
                        <a:lnSpc>
                          <a:spcPct val="115000"/>
                        </a:lnSpc>
                        <a:spcAft>
                          <a:spcPts val="0"/>
                        </a:spcAft>
                      </a:pPr>
                      <a:r>
                        <a:rPr lang="es-EC" sz="1200" dirty="0">
                          <a:solidFill>
                            <a:schemeClr val="bg1"/>
                          </a:solidFill>
                          <a:effectLst/>
                        </a:rPr>
                        <a:t>11 niños y adolescentes de las distintas comunidades del cantón Quero</a:t>
                      </a:r>
                      <a:endParaRPr lang="es-EC"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tx1">
                        <a:lumMod val="85000"/>
                      </a:schemeClr>
                    </a:solidFill>
                  </a:tcPr>
                </a:tc>
                <a:extLst>
                  <a:ext uri="{0D108BD9-81ED-4DB2-BD59-A6C34878D82A}">
                    <a16:rowId xmlns:a16="http://schemas.microsoft.com/office/drawing/2014/main" val="2861170317"/>
                  </a:ext>
                </a:extLst>
              </a:tr>
            </a:tbl>
          </a:graphicData>
        </a:graphic>
      </p:graphicFrame>
      <p:sp>
        <p:nvSpPr>
          <p:cNvPr id="5" name="Rectángulo 4">
            <a:extLst>
              <a:ext uri="{FF2B5EF4-FFF2-40B4-BE49-F238E27FC236}">
                <a16:creationId xmlns:a16="http://schemas.microsoft.com/office/drawing/2014/main" id="{63481E5F-D8F4-4103-BC26-C4D5C5D035FA}"/>
              </a:ext>
            </a:extLst>
          </p:cNvPr>
          <p:cNvSpPr/>
          <p:nvPr/>
        </p:nvSpPr>
        <p:spPr>
          <a:xfrm>
            <a:off x="755374" y="225321"/>
            <a:ext cx="9674087" cy="2430217"/>
          </a:xfrm>
          <a:prstGeom prst="rect">
            <a:avLst/>
          </a:prstGeom>
        </p:spPr>
        <p:txBody>
          <a:bodyPr wrap="square">
            <a:spAutoFit/>
          </a:bodyPr>
          <a:lstStyle/>
          <a:p>
            <a:pPr algn="just">
              <a:lnSpc>
                <a:spcPct val="115000"/>
              </a:lnSpc>
              <a:spcAft>
                <a:spcPts val="1000"/>
              </a:spcAft>
            </a:pPr>
            <a:r>
              <a:rPr lang="es-EC" b="1"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Vacacionales en el Cuerpo de Bomberos Quero</a:t>
            </a:r>
            <a:r>
              <a:rPr lang="es-EC" u="sng"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EC" sz="16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EC"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El Cuerpo de Bomberos del Cantón Quero al ser una entidad pública al servicio de la colectividad, brinda varios servicios como prevención de incendios, primeros auxilios, capacitación y vinculación con la colectividad, entre otras, razón por la cual, la Institución se encuentra en la capacidad de brindar el servicio de vacacionales para los niños y adolescentes de la comunidad quereña con el afán de generar conocimiento y difundir las actividades de los Bomberos a nivel operativo de una manera didáctica por medio de talleres diarios.</a:t>
            </a:r>
            <a:endParaRPr lang="es-EC"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DD2AD4F4-07FE-4B35-8A23-7685F0FDD82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409043" y="2331720"/>
            <a:ext cx="2588060" cy="19266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n 6">
            <a:extLst>
              <a:ext uri="{FF2B5EF4-FFF2-40B4-BE49-F238E27FC236}">
                <a16:creationId xmlns:a16="http://schemas.microsoft.com/office/drawing/2014/main" id="{6145DD67-B785-48BC-BF57-B14F285DA56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647897" y="4438119"/>
            <a:ext cx="2490015" cy="20686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n 7">
            <a:extLst>
              <a:ext uri="{FF2B5EF4-FFF2-40B4-BE49-F238E27FC236}">
                <a16:creationId xmlns:a16="http://schemas.microsoft.com/office/drawing/2014/main" id="{DEB7E25D-50AC-4EB3-B5C5-07B2719A9C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491725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rases de Transparencia - FrasesBuenas">
            <a:extLst>
              <a:ext uri="{FF2B5EF4-FFF2-40B4-BE49-F238E27FC236}">
                <a16:creationId xmlns:a16="http://schemas.microsoft.com/office/drawing/2014/main" id="{7126C03D-B8F7-43EB-94BC-A0620BD321D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241" y="237537"/>
            <a:ext cx="8410212" cy="548401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A7C8D08C-BB02-4D3F-AF3D-0AD32FA814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99472" y="246446"/>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1103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24A0DDEA-01B8-485A-830C-8BDE228BB096}"/>
              </a:ext>
            </a:extLst>
          </p:cNvPr>
          <p:cNvSpPr>
            <a:spLocks noGrp="1"/>
          </p:cNvSpPr>
          <p:nvPr>
            <p:ph type="subTitle" idx="1"/>
          </p:nvPr>
        </p:nvSpPr>
        <p:spPr>
          <a:xfrm>
            <a:off x="341066" y="476830"/>
            <a:ext cx="5328213" cy="2618062"/>
          </a:xfrm>
        </p:spPr>
        <p:style>
          <a:lnRef idx="2">
            <a:schemeClr val="accent5"/>
          </a:lnRef>
          <a:fillRef idx="1">
            <a:schemeClr val="lt1"/>
          </a:fillRef>
          <a:effectRef idx="0">
            <a:schemeClr val="accent5"/>
          </a:effectRef>
          <a:fontRef idx="minor">
            <a:schemeClr val="dk1"/>
          </a:fontRef>
        </p:style>
        <p:txBody>
          <a:bodyPr>
            <a:noAutofit/>
          </a:bodyPr>
          <a:lstStyle/>
          <a:p>
            <a:pPr lvl="0" algn="ctr"/>
            <a:r>
              <a:rPr lang="es-ES" b="1" dirty="0">
                <a:solidFill>
                  <a:schemeClr val="bg1"/>
                </a:solidFill>
              </a:rPr>
              <a:t>MISIÓN</a:t>
            </a:r>
            <a:endParaRPr lang="es-EC" dirty="0">
              <a:solidFill>
                <a:schemeClr val="bg1"/>
              </a:solidFill>
            </a:endParaRPr>
          </a:p>
          <a:p>
            <a:pPr algn="just"/>
            <a:r>
              <a:rPr lang="es-ES" dirty="0">
                <a:solidFill>
                  <a:schemeClr val="bg1"/>
                </a:solidFill>
              </a:rPr>
              <a:t>Resguardar la vida, la naturaleza y los bienes de nuestros ciudadanos, a través de la prevención y combate de incendios y desastres, atención de rescates en todas sus modalidades, a nivel local, provincial y nacional.</a:t>
            </a:r>
            <a:endParaRPr lang="es-EC" dirty="0">
              <a:solidFill>
                <a:schemeClr val="bg1"/>
              </a:solidFill>
            </a:endParaRPr>
          </a:p>
          <a:p>
            <a:pPr algn="just"/>
            <a:endParaRPr lang="es-EC" sz="3600" dirty="0">
              <a:solidFill>
                <a:schemeClr val="bg1"/>
              </a:solidFill>
              <a:latin typeface="Arial Black" panose="020B0A04020102020204" pitchFamily="34" charset="0"/>
            </a:endParaRPr>
          </a:p>
        </p:txBody>
      </p:sp>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sp>
        <p:nvSpPr>
          <p:cNvPr id="8" name="Rectángulo 7">
            <a:extLst>
              <a:ext uri="{FF2B5EF4-FFF2-40B4-BE49-F238E27FC236}">
                <a16:creationId xmlns:a16="http://schemas.microsoft.com/office/drawing/2014/main" id="{06FEDB19-9049-4D7E-A6C9-FE424D3DAAA3}"/>
              </a:ext>
            </a:extLst>
          </p:cNvPr>
          <p:cNvSpPr/>
          <p:nvPr/>
        </p:nvSpPr>
        <p:spPr>
          <a:xfrm>
            <a:off x="4260755" y="3429000"/>
            <a:ext cx="6318150" cy="316945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lnSpc>
                <a:spcPct val="115000"/>
              </a:lnSpc>
              <a:spcAft>
                <a:spcPts val="1000"/>
              </a:spcAft>
            </a:pPr>
            <a:r>
              <a:rPr lang="es-EC" sz="2100" b="1" dirty="0"/>
              <a:t>VISIÓN </a:t>
            </a:r>
          </a:p>
          <a:p>
            <a:pPr algn="just">
              <a:lnSpc>
                <a:spcPct val="115000"/>
              </a:lnSpc>
              <a:spcAft>
                <a:spcPts val="1000"/>
              </a:spcAft>
            </a:pPr>
            <a:r>
              <a:rPr lang="es-EC" sz="2100" dirty="0"/>
              <a:t>Ser reconocidos como una institución eficiente en atención de emergencias a nivel local, por un servicio efectivo con alto índice de calidad, vinculando a la comunidad dentro de un ambiente profesional y ético, con abnegación y disciplina, de acuerdo al desarrollo tecnológico.</a:t>
            </a:r>
            <a:endParaRPr lang="es-EC" sz="21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3378" y="476830"/>
            <a:ext cx="2138752" cy="21387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80293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24A0DDEA-01B8-485A-830C-8BDE228BB096}"/>
              </a:ext>
            </a:extLst>
          </p:cNvPr>
          <p:cNvSpPr>
            <a:spLocks noGrp="1"/>
          </p:cNvSpPr>
          <p:nvPr>
            <p:ph type="subTitle" idx="1"/>
          </p:nvPr>
        </p:nvSpPr>
        <p:spPr>
          <a:xfrm>
            <a:off x="1885206" y="315732"/>
            <a:ext cx="5331520" cy="683074"/>
          </a:xfrm>
        </p:spPr>
        <p:style>
          <a:lnRef idx="2">
            <a:schemeClr val="accent3"/>
          </a:lnRef>
          <a:fillRef idx="1">
            <a:schemeClr val="lt1"/>
          </a:fillRef>
          <a:effectRef idx="0">
            <a:schemeClr val="accent3"/>
          </a:effectRef>
          <a:fontRef idx="minor">
            <a:schemeClr val="dk1"/>
          </a:fontRef>
        </p:style>
        <p:txBody>
          <a:bodyPr>
            <a:noAutofit/>
          </a:bodyPr>
          <a:lstStyle/>
          <a:p>
            <a:pPr lvl="0" algn="ctr"/>
            <a:r>
              <a:rPr lang="es-ES" sz="2800" dirty="0">
                <a:solidFill>
                  <a:schemeClr val="accent1">
                    <a:lumMod val="60000"/>
                    <a:lumOff val="40000"/>
                  </a:schemeClr>
                </a:solidFill>
                <a:latin typeface="Times New Roman" panose="02020603050405020304" pitchFamily="18" charset="0"/>
                <a:cs typeface="Times New Roman" panose="02020603050405020304" pitchFamily="18" charset="0"/>
              </a:rPr>
              <a:t>VALORES INSTITUCIONALES</a:t>
            </a:r>
            <a:endParaRPr lang="es-EC" sz="2800" dirty="0">
              <a:solidFill>
                <a:schemeClr val="accent1">
                  <a:lumMod val="60000"/>
                  <a:lumOff val="40000"/>
                </a:schemeClr>
              </a:solidFill>
              <a:latin typeface="Times New Roman" panose="02020603050405020304" pitchFamily="18" charset="0"/>
              <a:cs typeface="Times New Roman" panose="02020603050405020304" pitchFamily="18" charset="0"/>
            </a:endParaRPr>
          </a:p>
        </p:txBody>
      </p:sp>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06375" y="387789"/>
            <a:ext cx="2245929" cy="22459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6" name="Diagrama 5">
            <a:extLst>
              <a:ext uri="{FF2B5EF4-FFF2-40B4-BE49-F238E27FC236}">
                <a16:creationId xmlns:a16="http://schemas.microsoft.com/office/drawing/2014/main" id="{5573C3D4-9369-4316-B877-0A66A5D5F91F}"/>
              </a:ext>
            </a:extLst>
          </p:cNvPr>
          <p:cNvGraphicFramePr/>
          <p:nvPr>
            <p:extLst>
              <p:ext uri="{D42A27DB-BD31-4B8C-83A1-F6EECF244321}">
                <p14:modId xmlns:p14="http://schemas.microsoft.com/office/powerpoint/2010/main" val="1424241383"/>
              </p:ext>
            </p:extLst>
          </p:nvPr>
        </p:nvGraphicFramePr>
        <p:xfrm>
          <a:off x="712318" y="998806"/>
          <a:ext cx="8094057" cy="59967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Valores universales - Qué son, ejemplos, definición y concepto">
            <a:extLst>
              <a:ext uri="{FF2B5EF4-FFF2-40B4-BE49-F238E27FC236}">
                <a16:creationId xmlns:a16="http://schemas.microsoft.com/office/drawing/2014/main" id="{1F3C0E88-D5BC-452B-A032-51BB95191E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0839" y="2583549"/>
            <a:ext cx="2053531" cy="205353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0524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9246" y="322085"/>
            <a:ext cx="2138752" cy="21387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684212" y="661182"/>
            <a:ext cx="8581264" cy="5570806"/>
          </a:xfrm>
        </p:spPr>
        <p:txBody>
          <a:bodyPr/>
          <a:lstStyle/>
          <a:p>
            <a:pPr lvl="0" algn="ctr"/>
            <a:r>
              <a:rPr lang="es-ES" b="1" dirty="0">
                <a:solidFill>
                  <a:schemeClr val="bg1"/>
                </a:solidFill>
              </a:rPr>
              <a:t>MARCO JURÍDICO</a:t>
            </a:r>
            <a:endParaRPr lang="es-EC" b="1" dirty="0">
              <a:solidFill>
                <a:schemeClr val="bg1"/>
              </a:solidFill>
            </a:endParaRPr>
          </a:p>
          <a:p>
            <a:pPr marL="342900" lvl="0" indent="-342900">
              <a:buFont typeface="Wingdings" panose="05000000000000000000" pitchFamily="2" charset="2"/>
              <a:buChar char="ü"/>
            </a:pPr>
            <a:r>
              <a:rPr lang="es-EC" dirty="0">
                <a:solidFill>
                  <a:schemeClr val="bg1"/>
                </a:solidFill>
              </a:rPr>
              <a:t>Constitución de la República del Ecuador</a:t>
            </a:r>
          </a:p>
          <a:p>
            <a:pPr marL="342900" lvl="0" indent="-342900">
              <a:buFont typeface="Wingdings" panose="05000000000000000000" pitchFamily="2" charset="2"/>
              <a:buChar char="ü"/>
            </a:pPr>
            <a:r>
              <a:rPr lang="es-EC" dirty="0">
                <a:solidFill>
                  <a:schemeClr val="bg1"/>
                </a:solidFill>
              </a:rPr>
              <a:t>Ley Orgánica de Servicio Público </a:t>
            </a:r>
          </a:p>
          <a:p>
            <a:pPr marL="342900" lvl="0" indent="-342900">
              <a:buFont typeface="Wingdings" panose="05000000000000000000" pitchFamily="2" charset="2"/>
              <a:buChar char="ü"/>
            </a:pPr>
            <a:r>
              <a:rPr lang="es-EC" dirty="0">
                <a:solidFill>
                  <a:schemeClr val="bg1"/>
                </a:solidFill>
              </a:rPr>
              <a:t>Ley Orgánica de Transparencia y Acceso a la Información Pública</a:t>
            </a:r>
          </a:p>
          <a:p>
            <a:pPr marL="342900" lvl="0" indent="-342900">
              <a:buFont typeface="Wingdings" panose="05000000000000000000" pitchFamily="2" charset="2"/>
              <a:buChar char="ü"/>
            </a:pPr>
            <a:r>
              <a:rPr lang="es-EC" dirty="0">
                <a:solidFill>
                  <a:schemeClr val="bg1"/>
                </a:solidFill>
              </a:rPr>
              <a:t>Código de Finanzas Públicas</a:t>
            </a:r>
          </a:p>
          <a:p>
            <a:pPr marL="342900" lvl="0" indent="-342900">
              <a:buFont typeface="Wingdings" panose="05000000000000000000" pitchFamily="2" charset="2"/>
              <a:buChar char="ü"/>
            </a:pPr>
            <a:r>
              <a:rPr lang="es-EC" dirty="0">
                <a:solidFill>
                  <a:schemeClr val="bg1"/>
                </a:solidFill>
              </a:rPr>
              <a:t>Código Orgánico de Entidades de Seguridad y Control Público (COESCOP)</a:t>
            </a:r>
          </a:p>
          <a:p>
            <a:pPr marL="342900" lvl="0" indent="-342900">
              <a:buFont typeface="Wingdings" panose="05000000000000000000" pitchFamily="2" charset="2"/>
              <a:buChar char="ü"/>
            </a:pPr>
            <a:r>
              <a:rPr lang="es-EC" dirty="0">
                <a:solidFill>
                  <a:schemeClr val="bg1"/>
                </a:solidFill>
              </a:rPr>
              <a:t>Ley de Defensa contra incendios y sus reglamentos </a:t>
            </a:r>
          </a:p>
          <a:p>
            <a:pPr marL="342900" lvl="0" indent="-342900">
              <a:buFont typeface="Wingdings" panose="05000000000000000000" pitchFamily="2" charset="2"/>
              <a:buChar char="ü"/>
            </a:pPr>
            <a:r>
              <a:rPr lang="es-EC" dirty="0">
                <a:solidFill>
                  <a:schemeClr val="bg1"/>
                </a:solidFill>
              </a:rPr>
              <a:t>Resoluciones emitidas por el SNGRE</a:t>
            </a:r>
          </a:p>
          <a:p>
            <a:pPr marL="342900" lvl="0" indent="-342900">
              <a:buFont typeface="Wingdings" panose="05000000000000000000" pitchFamily="2" charset="2"/>
              <a:buChar char="ü"/>
            </a:pPr>
            <a:r>
              <a:rPr lang="es-EC" dirty="0">
                <a:solidFill>
                  <a:schemeClr val="bg1"/>
                </a:solidFill>
              </a:rPr>
              <a:t>Ordenanzas</a:t>
            </a:r>
          </a:p>
          <a:p>
            <a:endParaRPr lang="es-EC" dirty="0">
              <a:solidFill>
                <a:schemeClr val="bg1"/>
              </a:solidFill>
            </a:endParaRPr>
          </a:p>
        </p:txBody>
      </p:sp>
      <p:pic>
        <p:nvPicPr>
          <p:cNvPr id="4098" name="Picture 2" descr="MARCO NORMATIVO – Poder Judicial del Estado de Tlaxcala">
            <a:extLst>
              <a:ext uri="{FF2B5EF4-FFF2-40B4-BE49-F238E27FC236}">
                <a16:creationId xmlns:a16="http://schemas.microsoft.com/office/drawing/2014/main" id="{CD25C95C-93CA-4511-87EE-95C1330AD4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1803" y="4019616"/>
            <a:ext cx="3235986" cy="233898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959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8176" y="4584595"/>
            <a:ext cx="2138752" cy="21387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981084"/>
            <a:ext cx="8581264" cy="4702743"/>
          </a:xfrm>
        </p:spPr>
        <p:txBody>
          <a:bodyPr>
            <a:noAutofit/>
          </a:bodyPr>
          <a:lstStyle/>
          <a:p>
            <a:pPr lvl="0" algn="ctr"/>
            <a:r>
              <a:rPr lang="es-EC" sz="2200" b="1" i="1" u="sng" dirty="0">
                <a:solidFill>
                  <a:schemeClr val="bg1"/>
                </a:solidFill>
              </a:rPr>
              <a:t>Personal del Cuerpo de Bomberos.</a:t>
            </a:r>
            <a:r>
              <a:rPr lang="es-ES" sz="2200" b="1" i="1" u="sng" dirty="0">
                <a:solidFill>
                  <a:schemeClr val="bg1"/>
                </a:solidFill>
              </a:rPr>
              <a:t> </a:t>
            </a:r>
          </a:p>
          <a:p>
            <a:pPr algn="just"/>
            <a:r>
              <a:rPr lang="es-EC" sz="2200" dirty="0">
                <a:solidFill>
                  <a:schemeClr val="bg1"/>
                </a:solidFill>
              </a:rPr>
              <a:t>El Cuerpo de Bomberos del Cantón Quero cuenta con dos áreas, el Área Administrativa y el Área Operativa, la primera consta de tres personas y la segunda de cinco personas siendo una estructura que permite realizar en los procesos de una institución pública, por su parte la Jefatura por su naturaleza realiza las partes del área administrativa y operativa.</a:t>
            </a:r>
          </a:p>
          <a:p>
            <a:pPr algn="just"/>
            <a:endParaRPr lang="es-EC" sz="2200" dirty="0">
              <a:solidFill>
                <a:schemeClr val="bg1"/>
              </a:solidFill>
            </a:endParaRPr>
          </a:p>
          <a:p>
            <a:pPr algn="just"/>
            <a:r>
              <a:rPr lang="es-EC" sz="2200" dirty="0">
                <a:solidFill>
                  <a:schemeClr val="bg1"/>
                </a:solidFill>
              </a:rPr>
              <a:t>Cabe destacar que dentro del área operativa se cuenta con 3 aspirantes a bomberos de línea, los mismo que están atravesando el curso de formación como bomberos profesionales. </a:t>
            </a:r>
          </a:p>
        </p:txBody>
      </p:sp>
      <p:pic>
        <p:nvPicPr>
          <p:cNvPr id="3" name="Imagen 2">
            <a:extLst>
              <a:ext uri="{FF2B5EF4-FFF2-40B4-BE49-F238E27FC236}">
                <a16:creationId xmlns:a16="http://schemas.microsoft.com/office/drawing/2014/main" id="{021E244D-B527-45D6-B680-2431E8F764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9979" y="440756"/>
            <a:ext cx="2560764" cy="19205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84933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04163" y="7735"/>
            <a:ext cx="1624118" cy="162411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6"/>
            <a:ext cx="8581264" cy="543982"/>
          </a:xfrm>
        </p:spPr>
        <p:txBody>
          <a:bodyPr/>
          <a:lstStyle/>
          <a:p>
            <a:pPr lvl="0" algn="ctr"/>
            <a:r>
              <a:rPr lang="es-EC" sz="2400" b="1" dirty="0">
                <a:solidFill>
                  <a:schemeClr val="bg1"/>
                </a:solidFill>
              </a:rPr>
              <a:t>ORGANIGRAMA ESTRUCTURAL 2023</a:t>
            </a:r>
            <a:r>
              <a:rPr lang="es-ES" sz="2400" b="1" dirty="0">
                <a:solidFill>
                  <a:schemeClr val="bg1"/>
                </a:solidFill>
              </a:rPr>
              <a:t> </a:t>
            </a:r>
            <a:endParaRPr lang="es-EC" sz="2400" b="1" dirty="0">
              <a:solidFill>
                <a:schemeClr val="bg1"/>
              </a:solidFill>
            </a:endParaRPr>
          </a:p>
        </p:txBody>
      </p:sp>
      <p:pic>
        <p:nvPicPr>
          <p:cNvPr id="6" name="Imagen 5">
            <a:extLst>
              <a:ext uri="{FF2B5EF4-FFF2-40B4-BE49-F238E27FC236}">
                <a16:creationId xmlns:a16="http://schemas.microsoft.com/office/drawing/2014/main" id="{4B48BFD2-C3D1-40ED-8472-8F2040EF6A8B}"/>
              </a:ext>
            </a:extLst>
          </p:cNvPr>
          <p:cNvPicPr/>
          <p:nvPr/>
        </p:nvPicPr>
        <p:blipFill rotWithShape="1">
          <a:blip r:embed="rId3">
            <a:extLst>
              <a:ext uri="{28A0092B-C50C-407E-A947-70E740481C1C}">
                <a14:useLocalDpi xmlns:a14="http://schemas.microsoft.com/office/drawing/2010/main" val="0"/>
              </a:ext>
            </a:extLst>
          </a:blip>
          <a:srcRect l="26198" t="24570" r="25092" b="18230"/>
          <a:stretch/>
        </p:blipFill>
        <p:spPr bwMode="auto">
          <a:xfrm>
            <a:off x="750985" y="1240334"/>
            <a:ext cx="9363687" cy="51769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348212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933584" cy="9335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1234781" y="357629"/>
            <a:ext cx="8581264" cy="5570806"/>
          </a:xfrm>
        </p:spPr>
        <p:txBody>
          <a:bodyPr>
            <a:normAutofit/>
          </a:bodyPr>
          <a:lstStyle/>
          <a:p>
            <a:pPr lvl="0" algn="ctr"/>
            <a:r>
              <a:rPr lang="es-EC" sz="2800" b="1" i="1" u="sng" dirty="0">
                <a:solidFill>
                  <a:schemeClr val="bg1"/>
                </a:solidFill>
                <a:latin typeface="Times New Roman" panose="02020603050405020304" pitchFamily="18" charset="0"/>
                <a:cs typeface="Times New Roman" panose="02020603050405020304" pitchFamily="18" charset="0"/>
              </a:rPr>
              <a:t>PRESUPUESTO DE INGRESOS 2023</a:t>
            </a:r>
            <a:r>
              <a:rPr lang="es-ES" sz="2800" dirty="0">
                <a:solidFill>
                  <a:schemeClr val="bg1"/>
                </a:solidFill>
                <a:latin typeface="Times New Roman" panose="02020603050405020304" pitchFamily="18" charset="0"/>
                <a:cs typeface="Times New Roman" panose="02020603050405020304" pitchFamily="18" charset="0"/>
              </a:rPr>
              <a:t> </a:t>
            </a:r>
            <a:endParaRPr lang="es-EC" sz="2800" dirty="0">
              <a:solidFill>
                <a:schemeClr val="bg1"/>
              </a:solidFill>
              <a:latin typeface="Times New Roman" panose="02020603050405020304" pitchFamily="18" charset="0"/>
              <a:cs typeface="Times New Roman" panose="02020603050405020304" pitchFamily="18" charset="0"/>
            </a:endParaRPr>
          </a:p>
        </p:txBody>
      </p:sp>
      <p:graphicFrame>
        <p:nvGraphicFramePr>
          <p:cNvPr id="2" name="Tabla 1">
            <a:extLst>
              <a:ext uri="{FF2B5EF4-FFF2-40B4-BE49-F238E27FC236}">
                <a16:creationId xmlns:a16="http://schemas.microsoft.com/office/drawing/2014/main" id="{C6F88082-C39C-46B3-9B69-8ABCECF923E8}"/>
              </a:ext>
            </a:extLst>
          </p:cNvPr>
          <p:cNvGraphicFramePr>
            <a:graphicFrameLocks noGrp="1"/>
          </p:cNvGraphicFramePr>
          <p:nvPr>
            <p:extLst>
              <p:ext uri="{D42A27DB-BD31-4B8C-83A1-F6EECF244321}">
                <p14:modId xmlns:p14="http://schemas.microsoft.com/office/powerpoint/2010/main" val="2225479684"/>
              </p:ext>
            </p:extLst>
          </p:nvPr>
        </p:nvGraphicFramePr>
        <p:xfrm>
          <a:off x="1453140" y="1087265"/>
          <a:ext cx="7690860" cy="5264525"/>
        </p:xfrm>
        <a:graphic>
          <a:graphicData uri="http://schemas.openxmlformats.org/drawingml/2006/table">
            <a:tbl>
              <a:tblPr firstRow="1" firstCol="1" bandRow="1">
                <a:tableStyleId>{5C22544A-7EE6-4342-B048-85BDC9FD1C3A}</a:tableStyleId>
              </a:tblPr>
              <a:tblGrid>
                <a:gridCol w="865535">
                  <a:extLst>
                    <a:ext uri="{9D8B030D-6E8A-4147-A177-3AD203B41FA5}">
                      <a16:colId xmlns:a16="http://schemas.microsoft.com/office/drawing/2014/main" val="3258040575"/>
                    </a:ext>
                  </a:extLst>
                </a:gridCol>
                <a:gridCol w="2532496">
                  <a:extLst>
                    <a:ext uri="{9D8B030D-6E8A-4147-A177-3AD203B41FA5}">
                      <a16:colId xmlns:a16="http://schemas.microsoft.com/office/drawing/2014/main" val="2064866473"/>
                    </a:ext>
                  </a:extLst>
                </a:gridCol>
                <a:gridCol w="1549629">
                  <a:extLst>
                    <a:ext uri="{9D8B030D-6E8A-4147-A177-3AD203B41FA5}">
                      <a16:colId xmlns:a16="http://schemas.microsoft.com/office/drawing/2014/main" val="2236611214"/>
                    </a:ext>
                  </a:extLst>
                </a:gridCol>
                <a:gridCol w="1330036">
                  <a:extLst>
                    <a:ext uri="{9D8B030D-6E8A-4147-A177-3AD203B41FA5}">
                      <a16:colId xmlns:a16="http://schemas.microsoft.com/office/drawing/2014/main" val="2293500698"/>
                    </a:ext>
                  </a:extLst>
                </a:gridCol>
                <a:gridCol w="1413164">
                  <a:extLst>
                    <a:ext uri="{9D8B030D-6E8A-4147-A177-3AD203B41FA5}">
                      <a16:colId xmlns:a16="http://schemas.microsoft.com/office/drawing/2014/main" val="1016544817"/>
                    </a:ext>
                  </a:extLst>
                </a:gridCol>
              </a:tblGrid>
              <a:tr h="304860">
                <a:tc gridSpan="5">
                  <a:txBody>
                    <a:bodyPr/>
                    <a:lstStyle/>
                    <a:p>
                      <a:pPr algn="ctr">
                        <a:lnSpc>
                          <a:spcPct val="115000"/>
                        </a:lnSpc>
                        <a:spcAft>
                          <a:spcPts val="0"/>
                        </a:spcAft>
                      </a:pPr>
                      <a:r>
                        <a:rPr lang="es-EC" sz="1400" u="sng" dirty="0">
                          <a:effectLst/>
                        </a:rPr>
                        <a:t>CEDULA PRESUPUESTARIA DE INGRESOS</a:t>
                      </a:r>
                      <a:endParaRPr lang="es-EC"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2550142359"/>
                  </a:ext>
                </a:extLst>
              </a:tr>
              <a:tr h="630255">
                <a:tc>
                  <a:txBody>
                    <a:bodyPr/>
                    <a:lstStyle/>
                    <a:p>
                      <a:pPr algn="just">
                        <a:lnSpc>
                          <a:spcPct val="115000"/>
                        </a:lnSpc>
                        <a:spcAft>
                          <a:spcPts val="0"/>
                        </a:spcAft>
                      </a:pPr>
                      <a:r>
                        <a:rPr lang="es-EC" sz="1200" dirty="0">
                          <a:effectLst/>
                        </a:rPr>
                        <a:t>PARTIDA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b="1" dirty="0">
                          <a:effectLst/>
                        </a:rPr>
                        <a:t>Ingresos Recaudados año 2023</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b="1" dirty="0">
                          <a:effectLst/>
                        </a:rPr>
                        <a:t>ASIGNACION INICIAL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b="1" dirty="0">
                          <a:effectLst/>
                        </a:rPr>
                        <a:t>CODIFICADO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b="1" dirty="0">
                          <a:effectLst/>
                        </a:rPr>
                        <a:t>RECAUDADO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1505601382"/>
                  </a:ext>
                </a:extLst>
              </a:tr>
              <a:tr h="497129">
                <a:tc>
                  <a:txBody>
                    <a:bodyPr/>
                    <a:lstStyle/>
                    <a:p>
                      <a:pPr algn="just">
                        <a:lnSpc>
                          <a:spcPct val="115000"/>
                        </a:lnSpc>
                        <a:spcAft>
                          <a:spcPts val="0"/>
                        </a:spcAft>
                      </a:pPr>
                      <a:r>
                        <a:rPr lang="es-EC" sz="1200" dirty="0">
                          <a:effectLst/>
                        </a:rPr>
                        <a:t>1.3.01.12</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dirty="0">
                          <a:effectLst/>
                        </a:rPr>
                        <a:t>Permisos, Licencias y Patentes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2,173.71</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2,416.79</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3,696.14</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2232520130"/>
                  </a:ext>
                </a:extLst>
              </a:tr>
              <a:tr h="630255">
                <a:tc>
                  <a:txBody>
                    <a:bodyPr/>
                    <a:lstStyle/>
                    <a:p>
                      <a:pPr algn="just">
                        <a:lnSpc>
                          <a:spcPct val="115000"/>
                        </a:lnSpc>
                        <a:spcAft>
                          <a:spcPts val="0"/>
                        </a:spcAft>
                      </a:pPr>
                      <a:r>
                        <a:rPr lang="es-EC" sz="1200" dirty="0">
                          <a:effectLst/>
                        </a:rPr>
                        <a:t>1.3.01.31</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dirty="0">
                          <a:effectLst/>
                        </a:rPr>
                        <a:t>Contribución Predial a Favor de los Cuerpos de Bomberos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79492.14</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81639.55</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67424.28</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4097666935"/>
                  </a:ext>
                </a:extLst>
              </a:tr>
              <a:tr h="1272653">
                <a:tc>
                  <a:txBody>
                    <a:bodyPr/>
                    <a:lstStyle/>
                    <a:p>
                      <a:pPr algn="just">
                        <a:lnSpc>
                          <a:spcPct val="115000"/>
                        </a:lnSpc>
                        <a:spcAft>
                          <a:spcPts val="0"/>
                        </a:spcAft>
                      </a:pPr>
                      <a:r>
                        <a:rPr lang="es-EC" sz="1200" dirty="0">
                          <a:effectLst/>
                        </a:rPr>
                        <a:t>1.3.04.14</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dirty="0">
                          <a:effectLst/>
                        </a:rPr>
                        <a:t>Contribución Adicional para los Cuerpos de Bomberos Proveniente de los Servicios de Alumbrado Eléctrico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193494.64</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206416.36</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232863.53</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84900168"/>
                  </a:ext>
                </a:extLst>
              </a:tr>
              <a:tr h="497129">
                <a:tc>
                  <a:txBody>
                    <a:bodyPr/>
                    <a:lstStyle/>
                    <a:p>
                      <a:pPr algn="just">
                        <a:lnSpc>
                          <a:spcPct val="115000"/>
                        </a:lnSpc>
                        <a:spcAft>
                          <a:spcPts val="0"/>
                        </a:spcAft>
                      </a:pPr>
                      <a:r>
                        <a:rPr lang="es-EC" sz="1200" dirty="0">
                          <a:effectLst/>
                        </a:rPr>
                        <a:t>1.9.04.99</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dirty="0">
                          <a:effectLst/>
                        </a:rPr>
                        <a:t>Otros no Especificados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a:effectLst/>
                        </a:rPr>
                        <a:t>0</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500</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288.53</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2468180280"/>
                  </a:ext>
                </a:extLst>
              </a:tr>
              <a:tr h="630255">
                <a:tc>
                  <a:txBody>
                    <a:bodyPr/>
                    <a:lstStyle/>
                    <a:p>
                      <a:pPr algn="just">
                        <a:lnSpc>
                          <a:spcPct val="115000"/>
                        </a:lnSpc>
                        <a:spcAft>
                          <a:spcPts val="0"/>
                        </a:spcAft>
                      </a:pPr>
                      <a:r>
                        <a:rPr lang="es-EC" sz="1200" dirty="0">
                          <a:effectLst/>
                        </a:rPr>
                        <a:t>2.8.01.04.01</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a:effectLst/>
                        </a:rPr>
                        <a:t>De Entidades del Gobierno Autónomo Descentralizado </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a:effectLst/>
                        </a:rPr>
                        <a:t>0</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4500</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4500</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1686511697"/>
                  </a:ext>
                </a:extLst>
              </a:tr>
              <a:tr h="497129">
                <a:tc>
                  <a:txBody>
                    <a:bodyPr/>
                    <a:lstStyle/>
                    <a:p>
                      <a:pPr algn="just">
                        <a:lnSpc>
                          <a:spcPct val="115000"/>
                        </a:lnSpc>
                        <a:spcAft>
                          <a:spcPts val="0"/>
                        </a:spcAft>
                      </a:pPr>
                      <a:r>
                        <a:rPr lang="es-EC" sz="1200" dirty="0">
                          <a:effectLst/>
                        </a:rPr>
                        <a:t>3.7.01.02</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just">
                        <a:lnSpc>
                          <a:spcPct val="115000"/>
                        </a:lnSpc>
                        <a:spcAft>
                          <a:spcPts val="0"/>
                        </a:spcAft>
                      </a:pPr>
                      <a:r>
                        <a:rPr lang="es-EC" sz="1200">
                          <a:effectLst/>
                        </a:rPr>
                        <a:t>De Fondos de Autogestión</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a:effectLst/>
                        </a:rPr>
                        <a:t>653059.45</a:t>
                      </a:r>
                      <a:endParaRPr lang="es-EC"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665193.15</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200" dirty="0">
                          <a:effectLst/>
                        </a:rPr>
                        <a:t>0</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25321747"/>
                  </a:ext>
                </a:extLst>
              </a:tr>
              <a:tr h="304860">
                <a:tc gridSpan="2">
                  <a:txBody>
                    <a:bodyPr/>
                    <a:lstStyle/>
                    <a:p>
                      <a:pPr algn="just">
                        <a:lnSpc>
                          <a:spcPct val="115000"/>
                        </a:lnSpc>
                        <a:spcAft>
                          <a:spcPts val="0"/>
                        </a:spcAft>
                      </a:pPr>
                      <a:r>
                        <a:rPr lang="es-EC" sz="1200" dirty="0">
                          <a:effectLst/>
                        </a:rPr>
                        <a:t>TOTALES: </a:t>
                      </a:r>
                      <a:endParaRPr lang="es-EC"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hMerge="1">
                  <a:txBody>
                    <a:bodyPr/>
                    <a:lstStyle/>
                    <a:p>
                      <a:endParaRPr lang="es-EC"/>
                    </a:p>
                  </a:txBody>
                  <a:tcPr/>
                </a:tc>
                <a:tc>
                  <a:txBody>
                    <a:bodyPr/>
                    <a:lstStyle/>
                    <a:p>
                      <a:pPr algn="ctr">
                        <a:lnSpc>
                          <a:spcPct val="115000"/>
                        </a:lnSpc>
                        <a:spcAft>
                          <a:spcPts val="0"/>
                        </a:spcAft>
                      </a:pPr>
                      <a:r>
                        <a:rPr lang="es-EC" sz="1400" dirty="0">
                          <a:effectLst/>
                        </a:rPr>
                        <a:t>928,219.94</a:t>
                      </a:r>
                      <a:endParaRPr lang="es-EC"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400" dirty="0">
                          <a:effectLst/>
                        </a:rPr>
                        <a:t>960,665.85</a:t>
                      </a:r>
                      <a:endParaRPr lang="es-EC"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tc>
                  <a:txBody>
                    <a:bodyPr/>
                    <a:lstStyle/>
                    <a:p>
                      <a:pPr algn="ctr">
                        <a:lnSpc>
                          <a:spcPct val="115000"/>
                        </a:lnSpc>
                        <a:spcAft>
                          <a:spcPts val="0"/>
                        </a:spcAft>
                      </a:pPr>
                      <a:r>
                        <a:rPr lang="es-EC" sz="1400" dirty="0">
                          <a:effectLst/>
                        </a:rPr>
                        <a:t>308,772.48</a:t>
                      </a:r>
                      <a:endParaRPr lang="es-EC"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496" marR="57496" marT="0" marB="0"/>
                </a:tc>
                <a:extLst>
                  <a:ext uri="{0D108BD9-81ED-4DB2-BD59-A6C34878D82A}">
                    <a16:rowId xmlns:a16="http://schemas.microsoft.com/office/drawing/2014/main" val="2874166480"/>
                  </a:ext>
                </a:extLst>
              </a:tr>
            </a:tbl>
          </a:graphicData>
        </a:graphic>
      </p:graphicFrame>
    </p:spTree>
    <p:extLst>
      <p:ext uri="{BB962C8B-B14F-4D97-AF65-F5344CB8AC3E}">
        <p14:creationId xmlns:p14="http://schemas.microsoft.com/office/powerpoint/2010/main" val="2199291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445072" y="440756"/>
            <a:ext cx="8581264" cy="5570806"/>
          </a:xfrm>
        </p:spPr>
        <p:txBody>
          <a:bodyPr>
            <a:normAutofit/>
          </a:bodyPr>
          <a:lstStyle/>
          <a:p>
            <a:pPr lvl="0" algn="ctr"/>
            <a:r>
              <a:rPr lang="es-EC" sz="2800" dirty="0">
                <a:solidFill>
                  <a:schemeClr val="bg1"/>
                </a:solidFill>
                <a:latin typeface="Times New Roman" panose="02020603050405020304" pitchFamily="18" charset="0"/>
                <a:cs typeface="Times New Roman" panose="02020603050405020304" pitchFamily="18" charset="0"/>
              </a:rPr>
              <a:t>PRESUPUESTO DE INGRESOS 2023</a:t>
            </a:r>
            <a:r>
              <a:rPr lang="es-ES" sz="2800" dirty="0">
                <a:solidFill>
                  <a:schemeClr val="bg1"/>
                </a:solidFill>
                <a:latin typeface="Times New Roman" panose="02020603050405020304" pitchFamily="18" charset="0"/>
                <a:cs typeface="Times New Roman" panose="02020603050405020304" pitchFamily="18" charset="0"/>
              </a:rPr>
              <a:t> </a:t>
            </a:r>
            <a:endParaRPr lang="es-EC" sz="2800" dirty="0">
              <a:solidFill>
                <a:schemeClr val="bg1"/>
              </a:solidFill>
              <a:latin typeface="Times New Roman" panose="02020603050405020304" pitchFamily="18" charset="0"/>
              <a:cs typeface="Times New Roman" panose="02020603050405020304" pitchFamily="18" charset="0"/>
            </a:endParaRPr>
          </a:p>
        </p:txBody>
      </p:sp>
      <p:graphicFrame>
        <p:nvGraphicFramePr>
          <p:cNvPr id="6" name="Gráfico 5">
            <a:extLst>
              <a:ext uri="{FF2B5EF4-FFF2-40B4-BE49-F238E27FC236}">
                <a16:creationId xmlns:a16="http://schemas.microsoft.com/office/drawing/2014/main" id="{458B05E8-BF0D-4023-86BC-C0E4BC01AD94}"/>
              </a:ext>
            </a:extLst>
          </p:cNvPr>
          <p:cNvGraphicFramePr/>
          <p:nvPr>
            <p:extLst>
              <p:ext uri="{D42A27DB-BD31-4B8C-83A1-F6EECF244321}">
                <p14:modId xmlns:p14="http://schemas.microsoft.com/office/powerpoint/2010/main" val="2331426152"/>
              </p:ext>
            </p:extLst>
          </p:nvPr>
        </p:nvGraphicFramePr>
        <p:xfrm>
          <a:off x="709908" y="1112730"/>
          <a:ext cx="9519942" cy="53045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384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a:extLst>
              <a:ext uri="{FF2B5EF4-FFF2-40B4-BE49-F238E27FC236}">
                <a16:creationId xmlns:a16="http://schemas.microsoft.com/office/drawing/2014/main" id="{30F99717-F2CE-474B-AC07-94D724A95D45}"/>
              </a:ext>
            </a:extLst>
          </p:cNvPr>
          <p:cNvSpPr txBox="1">
            <a:spLocks/>
          </p:cNvSpPr>
          <p:nvPr/>
        </p:nvSpPr>
        <p:spPr>
          <a:xfrm>
            <a:off x="2926524" y="2583549"/>
            <a:ext cx="3618361" cy="2952170"/>
          </a:xfrm>
          <a:prstGeom prst="rect">
            <a:avLst/>
          </a:prstGeom>
        </p:spPr>
        <p:txBody>
          <a:bodyPr vert="horz" lIns="91440" tIns="45720" rIns="91440" bIns="45720" rtlCol="0" anchor="t">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endParaRPr lang="es-EC" sz="3600" dirty="0">
              <a:solidFill>
                <a:schemeClr val="bg1"/>
              </a:solidFill>
              <a:latin typeface="Arial Black" panose="020B0A04020102020204" pitchFamily="34" charset="0"/>
            </a:endParaRPr>
          </a:p>
        </p:txBody>
      </p:sp>
      <p:pic>
        <p:nvPicPr>
          <p:cNvPr id="9" name="Imagen 8">
            <a:extLst>
              <a:ext uri="{FF2B5EF4-FFF2-40B4-BE49-F238E27FC236}">
                <a16:creationId xmlns:a16="http://schemas.microsoft.com/office/drawing/2014/main" id="{CC4FA828-DC1E-4FE8-AC83-9FF25CA60E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21107" y="153681"/>
            <a:ext cx="1331742" cy="13317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ubtítulo 4">
            <a:extLst>
              <a:ext uri="{FF2B5EF4-FFF2-40B4-BE49-F238E27FC236}">
                <a16:creationId xmlns:a16="http://schemas.microsoft.com/office/drawing/2014/main" id="{1EF6A314-5007-4DF7-B60A-BF38280FAD39}"/>
              </a:ext>
            </a:extLst>
          </p:cNvPr>
          <p:cNvSpPr>
            <a:spLocks noGrp="1"/>
          </p:cNvSpPr>
          <p:nvPr>
            <p:ph type="subTitle" idx="1"/>
          </p:nvPr>
        </p:nvSpPr>
        <p:spPr>
          <a:xfrm>
            <a:off x="1338690" y="326456"/>
            <a:ext cx="8581264" cy="5570806"/>
          </a:xfrm>
        </p:spPr>
        <p:txBody>
          <a:bodyPr>
            <a:normAutofit/>
          </a:bodyPr>
          <a:lstStyle/>
          <a:p>
            <a:pPr lvl="0" algn="ctr"/>
            <a:r>
              <a:rPr lang="es-EC" sz="2400" b="1" dirty="0">
                <a:solidFill>
                  <a:schemeClr val="bg1"/>
                </a:solidFill>
                <a:latin typeface="Times New Roman" panose="02020603050405020304" pitchFamily="18" charset="0"/>
                <a:cs typeface="Times New Roman" panose="02020603050405020304" pitchFamily="18" charset="0"/>
              </a:rPr>
              <a:t>PRESUPUESTO DE GASTOS 2023</a:t>
            </a:r>
            <a:r>
              <a:rPr lang="es-ES" sz="2400" b="1" dirty="0">
                <a:solidFill>
                  <a:schemeClr val="bg1"/>
                </a:solidFill>
                <a:latin typeface="Times New Roman" panose="02020603050405020304" pitchFamily="18" charset="0"/>
                <a:cs typeface="Times New Roman" panose="02020603050405020304" pitchFamily="18" charset="0"/>
              </a:rPr>
              <a:t> </a:t>
            </a:r>
            <a:endParaRPr lang="es-EC" sz="2400" b="1" dirty="0">
              <a:solidFill>
                <a:schemeClr val="bg1"/>
              </a:solidFill>
              <a:latin typeface="Times New Roman" panose="02020603050405020304" pitchFamily="18" charset="0"/>
              <a:cs typeface="Times New Roman" panose="02020603050405020304" pitchFamily="18" charset="0"/>
            </a:endParaRPr>
          </a:p>
        </p:txBody>
      </p:sp>
      <p:graphicFrame>
        <p:nvGraphicFramePr>
          <p:cNvPr id="3" name="Tabla 2">
            <a:extLst>
              <a:ext uri="{FF2B5EF4-FFF2-40B4-BE49-F238E27FC236}">
                <a16:creationId xmlns:a16="http://schemas.microsoft.com/office/drawing/2014/main" id="{ED75277A-0D3D-4AC2-B23B-D8709BCB44DC}"/>
              </a:ext>
            </a:extLst>
          </p:cNvPr>
          <p:cNvGraphicFramePr>
            <a:graphicFrameLocks noGrp="1"/>
          </p:cNvGraphicFramePr>
          <p:nvPr>
            <p:extLst>
              <p:ext uri="{D42A27DB-BD31-4B8C-83A1-F6EECF244321}">
                <p14:modId xmlns:p14="http://schemas.microsoft.com/office/powerpoint/2010/main" val="3392646567"/>
              </p:ext>
            </p:extLst>
          </p:nvPr>
        </p:nvGraphicFramePr>
        <p:xfrm>
          <a:off x="1701331" y="1083290"/>
          <a:ext cx="7411496" cy="4693073"/>
        </p:xfrm>
        <a:graphic>
          <a:graphicData uri="http://schemas.openxmlformats.org/drawingml/2006/table">
            <a:tbl>
              <a:tblPr firstRow="1" firstCol="1" bandRow="1">
                <a:tableStyleId>{5C22544A-7EE6-4342-B048-85BDC9FD1C3A}</a:tableStyleId>
              </a:tblPr>
              <a:tblGrid>
                <a:gridCol w="723648">
                  <a:extLst>
                    <a:ext uri="{9D8B030D-6E8A-4147-A177-3AD203B41FA5}">
                      <a16:colId xmlns:a16="http://schemas.microsoft.com/office/drawing/2014/main" val="2780203535"/>
                    </a:ext>
                  </a:extLst>
                </a:gridCol>
                <a:gridCol w="2015512">
                  <a:extLst>
                    <a:ext uri="{9D8B030D-6E8A-4147-A177-3AD203B41FA5}">
                      <a16:colId xmlns:a16="http://schemas.microsoft.com/office/drawing/2014/main" val="1399547379"/>
                    </a:ext>
                  </a:extLst>
                </a:gridCol>
                <a:gridCol w="997742">
                  <a:extLst>
                    <a:ext uri="{9D8B030D-6E8A-4147-A177-3AD203B41FA5}">
                      <a16:colId xmlns:a16="http://schemas.microsoft.com/office/drawing/2014/main" val="3760220143"/>
                    </a:ext>
                  </a:extLst>
                </a:gridCol>
                <a:gridCol w="1108040">
                  <a:extLst>
                    <a:ext uri="{9D8B030D-6E8A-4147-A177-3AD203B41FA5}">
                      <a16:colId xmlns:a16="http://schemas.microsoft.com/office/drawing/2014/main" val="4007993455"/>
                    </a:ext>
                  </a:extLst>
                </a:gridCol>
                <a:gridCol w="1174173">
                  <a:extLst>
                    <a:ext uri="{9D8B030D-6E8A-4147-A177-3AD203B41FA5}">
                      <a16:colId xmlns:a16="http://schemas.microsoft.com/office/drawing/2014/main" val="3282673752"/>
                    </a:ext>
                  </a:extLst>
                </a:gridCol>
                <a:gridCol w="1392381">
                  <a:extLst>
                    <a:ext uri="{9D8B030D-6E8A-4147-A177-3AD203B41FA5}">
                      <a16:colId xmlns:a16="http://schemas.microsoft.com/office/drawing/2014/main" val="1342214344"/>
                    </a:ext>
                  </a:extLst>
                </a:gridCol>
              </a:tblGrid>
              <a:tr h="411532">
                <a:tc gridSpan="6">
                  <a:txBody>
                    <a:bodyPr/>
                    <a:lstStyle/>
                    <a:p>
                      <a:pPr algn="ctr">
                        <a:lnSpc>
                          <a:spcPct val="115000"/>
                        </a:lnSpc>
                        <a:spcAft>
                          <a:spcPts val="0"/>
                        </a:spcAft>
                      </a:pPr>
                      <a:r>
                        <a:rPr lang="es-EC" sz="1400" dirty="0">
                          <a:solidFill>
                            <a:schemeClr val="tx1"/>
                          </a:solidFill>
                          <a:effectLst/>
                        </a:rPr>
                        <a:t>ANALISIS DE GASTOS POR FUENTES DE FINANCIAMIENTO PERIODO ENERO-DICIEMBRE 2023</a:t>
                      </a:r>
                      <a:endParaRPr lang="es-EC"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502510728"/>
                  </a:ext>
                </a:extLst>
              </a:tr>
              <a:tr h="624494">
                <a:tc>
                  <a:txBody>
                    <a:bodyPr/>
                    <a:lstStyle/>
                    <a:p>
                      <a:pPr algn="just">
                        <a:lnSpc>
                          <a:spcPct val="115000"/>
                        </a:lnSpc>
                        <a:spcAft>
                          <a:spcPts val="0"/>
                        </a:spcAft>
                      </a:pPr>
                      <a:r>
                        <a:rPr lang="es-EC" sz="1050" dirty="0">
                          <a:effectLst/>
                        </a:rPr>
                        <a:t>PARTIDA </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b="1" dirty="0">
                          <a:effectLst/>
                        </a:rPr>
                        <a:t>DENOMINACION </a:t>
                      </a:r>
                      <a:endParaRPr lang="es-EC"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b="1" dirty="0">
                          <a:effectLst/>
                        </a:rPr>
                        <a:t>ASIG. INICIAL </a:t>
                      </a:r>
                      <a:endParaRPr lang="es-EC"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b="1" dirty="0">
                          <a:effectLst/>
                        </a:rPr>
                        <a:t>CODIFICADO </a:t>
                      </a:r>
                      <a:endParaRPr lang="es-EC"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b="1" dirty="0">
                          <a:effectLst/>
                        </a:rPr>
                        <a:t>DEVENGADO </a:t>
                      </a:r>
                      <a:endParaRPr lang="es-EC"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b="1" dirty="0">
                          <a:effectLst/>
                        </a:rPr>
                        <a:t>% EJECUTADO </a:t>
                      </a:r>
                      <a:endParaRPr lang="es-EC"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3623541806"/>
                  </a:ext>
                </a:extLst>
              </a:tr>
              <a:tr h="411704">
                <a:tc>
                  <a:txBody>
                    <a:bodyPr/>
                    <a:lstStyle/>
                    <a:p>
                      <a:pPr algn="just">
                        <a:lnSpc>
                          <a:spcPct val="115000"/>
                        </a:lnSpc>
                        <a:spcAft>
                          <a:spcPts val="0"/>
                        </a:spcAft>
                      </a:pPr>
                      <a:r>
                        <a:rPr lang="es-EC" sz="1050" dirty="0">
                          <a:effectLst/>
                        </a:rPr>
                        <a:t>5.1</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Gastos en personal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101326.63</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108373.02</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97990.56</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90.42%</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3544461457"/>
                  </a:ext>
                </a:extLst>
              </a:tr>
              <a:tr h="579073">
                <a:tc>
                  <a:txBody>
                    <a:bodyPr/>
                    <a:lstStyle/>
                    <a:p>
                      <a:pPr algn="just">
                        <a:lnSpc>
                          <a:spcPct val="115000"/>
                        </a:lnSpc>
                        <a:spcAft>
                          <a:spcPts val="0"/>
                        </a:spcAft>
                      </a:pPr>
                      <a:r>
                        <a:rPr lang="es-EC" sz="1050" dirty="0">
                          <a:effectLst/>
                        </a:rPr>
                        <a:t>5.3</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Bienes y servicios de consumo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108122.00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115044.32</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19233.86</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16.72%</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621895941"/>
                  </a:ext>
                </a:extLst>
              </a:tr>
              <a:tr h="530807">
                <a:tc>
                  <a:txBody>
                    <a:bodyPr/>
                    <a:lstStyle/>
                    <a:p>
                      <a:pPr algn="just">
                        <a:lnSpc>
                          <a:spcPct val="115000"/>
                        </a:lnSpc>
                        <a:spcAft>
                          <a:spcPts val="0"/>
                        </a:spcAft>
                      </a:pPr>
                      <a:r>
                        <a:rPr lang="es-EC" sz="1050" dirty="0">
                          <a:effectLst/>
                        </a:rPr>
                        <a:t>5.7</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Otros gastos corrientes</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14650.00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16530.00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a:effectLst/>
                        </a:rPr>
                        <a:t>11831.82</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a:effectLst/>
                        </a:rPr>
                        <a:t>71.58%</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1361052758"/>
                  </a:ext>
                </a:extLst>
              </a:tr>
              <a:tr h="624494">
                <a:tc>
                  <a:txBody>
                    <a:bodyPr/>
                    <a:lstStyle/>
                    <a:p>
                      <a:pPr algn="just">
                        <a:lnSpc>
                          <a:spcPct val="115000"/>
                        </a:lnSpc>
                        <a:spcAft>
                          <a:spcPts val="0"/>
                        </a:spcAft>
                      </a:pPr>
                      <a:r>
                        <a:rPr lang="es-EC" sz="1050" dirty="0">
                          <a:effectLst/>
                        </a:rPr>
                        <a:t>5.8</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Transferencias y donaciones corrientes</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1700.00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1700.00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1086.15</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63.89%</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1099857207"/>
                  </a:ext>
                </a:extLst>
              </a:tr>
              <a:tr h="411704">
                <a:tc>
                  <a:txBody>
                    <a:bodyPr/>
                    <a:lstStyle/>
                    <a:p>
                      <a:pPr algn="just">
                        <a:lnSpc>
                          <a:spcPct val="115000"/>
                        </a:lnSpc>
                        <a:spcAft>
                          <a:spcPts val="0"/>
                        </a:spcAft>
                      </a:pPr>
                      <a:r>
                        <a:rPr lang="es-EC" sz="1050" dirty="0">
                          <a:effectLst/>
                        </a:rPr>
                        <a:t>7.5</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OBRAS PUBLICAS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602518.51</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a:effectLst/>
                        </a:rPr>
                        <a:t>0</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a:effectLst/>
                        </a:rPr>
                        <a:t>0.00%</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3945704019"/>
                  </a:ext>
                </a:extLst>
              </a:tr>
              <a:tr h="624494">
                <a:tc>
                  <a:txBody>
                    <a:bodyPr/>
                    <a:lstStyle/>
                    <a:p>
                      <a:pPr algn="just">
                        <a:lnSpc>
                          <a:spcPct val="115000"/>
                        </a:lnSpc>
                        <a:spcAft>
                          <a:spcPts val="0"/>
                        </a:spcAft>
                      </a:pPr>
                      <a:r>
                        <a:rPr lang="es-EC" sz="1050" dirty="0">
                          <a:effectLst/>
                        </a:rPr>
                        <a:t>8.4</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200" b="1" dirty="0">
                          <a:effectLst/>
                        </a:rPr>
                        <a:t>BIENES DE LARGA DURACION </a:t>
                      </a:r>
                      <a:endParaRPr lang="es-EC"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702421.31</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116500.00</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104024.46</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a:effectLst/>
                        </a:rPr>
                        <a:t>89.29%</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4057766400"/>
                  </a:ext>
                </a:extLst>
              </a:tr>
              <a:tr h="411704">
                <a:tc gridSpan="2">
                  <a:txBody>
                    <a:bodyPr/>
                    <a:lstStyle/>
                    <a:p>
                      <a:pPr algn="ctr">
                        <a:lnSpc>
                          <a:spcPct val="115000"/>
                        </a:lnSpc>
                        <a:spcAft>
                          <a:spcPts val="0"/>
                        </a:spcAft>
                      </a:pPr>
                      <a:r>
                        <a:rPr lang="es-EC" sz="1100" dirty="0">
                          <a:effectLst/>
                        </a:rPr>
                        <a:t>TOTAL </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hMerge="1">
                  <a:txBody>
                    <a:bodyPr/>
                    <a:lstStyle/>
                    <a:p>
                      <a:endParaRPr lang="es-EC"/>
                    </a:p>
                  </a:txBody>
                  <a:tcPr/>
                </a:tc>
                <a:tc>
                  <a:txBody>
                    <a:bodyPr/>
                    <a:lstStyle/>
                    <a:p>
                      <a:pPr algn="ctr">
                        <a:lnSpc>
                          <a:spcPct val="115000"/>
                        </a:lnSpc>
                        <a:spcAft>
                          <a:spcPts val="0"/>
                        </a:spcAft>
                      </a:pPr>
                      <a:r>
                        <a:rPr lang="es-EC" sz="1100">
                          <a:effectLst/>
                        </a:rPr>
                        <a:t>928219.94</a:t>
                      </a:r>
                      <a:endParaRPr lang="es-EC"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960665.85</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234166.85</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tc>
                  <a:txBody>
                    <a:bodyPr/>
                    <a:lstStyle/>
                    <a:p>
                      <a:pPr algn="ctr">
                        <a:lnSpc>
                          <a:spcPct val="115000"/>
                        </a:lnSpc>
                        <a:spcAft>
                          <a:spcPts val="0"/>
                        </a:spcAft>
                      </a:pPr>
                      <a:r>
                        <a:rPr lang="es-EC" sz="1100" dirty="0">
                          <a:effectLst/>
                        </a:rPr>
                        <a:t>24.38%</a:t>
                      </a:r>
                      <a:endParaRPr lang="es-EC"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0439" marR="50439" marT="0" marB="0"/>
                </a:tc>
                <a:extLst>
                  <a:ext uri="{0D108BD9-81ED-4DB2-BD59-A6C34878D82A}">
                    <a16:rowId xmlns:a16="http://schemas.microsoft.com/office/drawing/2014/main" val="1835957285"/>
                  </a:ext>
                </a:extLst>
              </a:tr>
            </a:tbl>
          </a:graphicData>
        </a:graphic>
      </p:graphicFrame>
    </p:spTree>
    <p:extLst>
      <p:ext uri="{BB962C8B-B14F-4D97-AF65-F5344CB8AC3E}">
        <p14:creationId xmlns:p14="http://schemas.microsoft.com/office/powerpoint/2010/main" val="1853116955"/>
      </p:ext>
    </p:extLst>
  </p:cSld>
  <p:clrMapOvr>
    <a:masterClrMapping/>
  </p:clrMapOvr>
</p:sld>
</file>

<file path=ppt/theme/theme1.xml><?xml version="1.0" encoding="utf-8"?>
<a:theme xmlns:a="http://schemas.openxmlformats.org/drawingml/2006/main" name="Sector">
  <a:themeElements>
    <a:clrScheme name="Personalizado 3">
      <a:dk1>
        <a:sysClr val="windowText" lastClr="000000"/>
      </a:dk1>
      <a:lt1>
        <a:sysClr val="window" lastClr="FFFFFF"/>
      </a:lt1>
      <a:dk2>
        <a:srgbClr val="FDB5B3"/>
      </a:dk2>
      <a:lt2>
        <a:srgbClr val="FDCDBD"/>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539</TotalTime>
  <Words>619</Words>
  <Application>Microsoft Office PowerPoint</Application>
  <PresentationFormat>Panorámica</PresentationFormat>
  <Paragraphs>190</Paragraphs>
  <Slides>15</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15</vt:i4>
      </vt:variant>
    </vt:vector>
  </HeadingPairs>
  <TitlesOfParts>
    <vt:vector size="25" baseType="lpstr">
      <vt:lpstr>Arial</vt:lpstr>
      <vt:lpstr>Arial Black</vt:lpstr>
      <vt:lpstr>Baskerville Old Face</vt:lpstr>
      <vt:lpstr>Calibri</vt:lpstr>
      <vt:lpstr>Century Gothic</vt:lpstr>
      <vt:lpstr>Georgia</vt:lpstr>
      <vt:lpstr>Times New Roman</vt:lpstr>
      <vt:lpstr>Wingdings</vt:lpstr>
      <vt:lpstr>Wingdings 3</vt:lpstr>
      <vt:lpstr>Sector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Bomberos</dc:creator>
  <cp:lastModifiedBy>Bomberos</cp:lastModifiedBy>
  <cp:revision>25</cp:revision>
  <dcterms:created xsi:type="dcterms:W3CDTF">2024-04-25T14:54:08Z</dcterms:created>
  <dcterms:modified xsi:type="dcterms:W3CDTF">2024-05-14T15:12:41Z</dcterms:modified>
</cp:coreProperties>
</file>